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2.xml" ContentType="application/vnd.openxmlformats-officedocument.presentationml.notesSlide+xml"/>
  <Override PartName="/ppt/tags/tag23.xml" ContentType="application/vnd.openxmlformats-officedocument.presentationml.tags+xml"/>
  <Override PartName="/ppt/notesSlides/notesSlide4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44.xml" ContentType="application/vnd.openxmlformats-officedocument.presentationml.notesSlide+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handoutMasterIdLst>
    <p:handoutMasterId r:id="rId75"/>
  </p:handoutMasterIdLst>
  <p:sldIdLst>
    <p:sldId id="256" r:id="rId2"/>
    <p:sldId id="257" r:id="rId3"/>
    <p:sldId id="339" r:id="rId4"/>
    <p:sldId id="338" r:id="rId5"/>
    <p:sldId id="348" r:id="rId6"/>
    <p:sldId id="349" r:id="rId7"/>
    <p:sldId id="350" r:id="rId8"/>
    <p:sldId id="351" r:id="rId9"/>
    <p:sldId id="352" r:id="rId10"/>
    <p:sldId id="353" r:id="rId11"/>
    <p:sldId id="354" r:id="rId12"/>
    <p:sldId id="355" r:id="rId13"/>
    <p:sldId id="356" r:id="rId14"/>
    <p:sldId id="371"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37" r:id="rId30"/>
    <p:sldId id="302" r:id="rId31"/>
    <p:sldId id="329" r:id="rId32"/>
    <p:sldId id="330" r:id="rId33"/>
    <p:sldId id="333" r:id="rId34"/>
    <p:sldId id="332" r:id="rId35"/>
    <p:sldId id="334" r:id="rId36"/>
    <p:sldId id="335" r:id="rId37"/>
    <p:sldId id="336" r:id="rId38"/>
    <p:sldId id="275" r:id="rId39"/>
    <p:sldId id="281" r:id="rId40"/>
    <p:sldId id="278" r:id="rId41"/>
    <p:sldId id="282" r:id="rId42"/>
    <p:sldId id="283" r:id="rId43"/>
    <p:sldId id="284" r:id="rId44"/>
    <p:sldId id="285" r:id="rId45"/>
    <p:sldId id="286" r:id="rId46"/>
    <p:sldId id="287"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06" r:id="rId60"/>
    <p:sldId id="307" r:id="rId61"/>
    <p:sldId id="309" r:id="rId62"/>
    <p:sldId id="308" r:id="rId63"/>
    <p:sldId id="311" r:id="rId64"/>
    <p:sldId id="313" r:id="rId65"/>
    <p:sldId id="314" r:id="rId66"/>
    <p:sldId id="310" r:id="rId67"/>
    <p:sldId id="340" r:id="rId68"/>
    <p:sldId id="312" r:id="rId69"/>
    <p:sldId id="315" r:id="rId70"/>
    <p:sldId id="316" r:id="rId71"/>
    <p:sldId id="384" r:id="rId72"/>
    <p:sldId id="385" r:id="rId7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78"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A769B57-3EB5-4591-9140-C4A5B689A1DB}" type="datetimeFigureOut">
              <a:rPr lang="en-US" smtClean="0"/>
              <a:t>4/3/2019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B87996B-A5D4-4FDE-9049-E4AB87B6E053}" type="slidenum">
              <a:rPr lang="en-US" smtClean="0"/>
              <a:t>‹#›</a:t>
            </a:fld>
            <a:endParaRPr lang="en-US"/>
          </a:p>
        </p:txBody>
      </p:sp>
    </p:spTree>
    <p:extLst>
      <p:ext uri="{BB962C8B-B14F-4D97-AF65-F5344CB8AC3E}">
        <p14:creationId xmlns:p14="http://schemas.microsoft.com/office/powerpoint/2010/main" val="2886757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E7338B43-7F0E-4041-AED0-F4ABB075DCB0}" type="datetimeFigureOut">
              <a:rPr lang="en-US" smtClean="0"/>
              <a:t>4/3/2019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F16FB46A-ED48-4A77-A36D-63EA34EC8499}" type="slidenum">
              <a:rPr lang="en-US" smtClean="0"/>
              <a:t>‹#›</a:t>
            </a:fld>
            <a:endParaRPr lang="en-US"/>
          </a:p>
        </p:txBody>
      </p:sp>
    </p:spTree>
    <p:extLst>
      <p:ext uri="{BB962C8B-B14F-4D97-AF65-F5344CB8AC3E}">
        <p14:creationId xmlns:p14="http://schemas.microsoft.com/office/powerpoint/2010/main" val="324255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a:t>
            </a:fld>
            <a:endParaRPr lang="en-US"/>
          </a:p>
        </p:txBody>
      </p:sp>
    </p:spTree>
    <p:extLst>
      <p:ext uri="{BB962C8B-B14F-4D97-AF65-F5344CB8AC3E}">
        <p14:creationId xmlns:p14="http://schemas.microsoft.com/office/powerpoint/2010/main" val="4039339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21</a:t>
            </a:fld>
            <a:endParaRPr lang="en-US"/>
          </a:p>
        </p:txBody>
      </p:sp>
    </p:spTree>
    <p:extLst>
      <p:ext uri="{BB962C8B-B14F-4D97-AF65-F5344CB8AC3E}">
        <p14:creationId xmlns:p14="http://schemas.microsoft.com/office/powerpoint/2010/main" val="98524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ヒラギノ角ゴ Pro W3" pitchFamily="12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24" charset="-128"/>
              </a:defRPr>
            </a:lvl1pPr>
            <a:lvl2pPr marL="742950" indent="-285750">
              <a:defRPr>
                <a:solidFill>
                  <a:schemeClr val="tx1"/>
                </a:solidFill>
                <a:latin typeface="Arial" panose="020B0604020202020204" pitchFamily="34" charset="0"/>
                <a:ea typeface="ヒラギノ角ゴ Pro W3" pitchFamily="124" charset="-128"/>
              </a:defRPr>
            </a:lvl2pPr>
            <a:lvl3pPr marL="1143000" indent="-228600">
              <a:defRPr>
                <a:solidFill>
                  <a:schemeClr val="tx1"/>
                </a:solidFill>
                <a:latin typeface="Arial" panose="020B0604020202020204" pitchFamily="34" charset="0"/>
                <a:ea typeface="ヒラギノ角ゴ Pro W3" pitchFamily="124" charset="-128"/>
              </a:defRPr>
            </a:lvl3pPr>
            <a:lvl4pPr marL="1600200" indent="-228600">
              <a:defRPr>
                <a:solidFill>
                  <a:schemeClr val="tx1"/>
                </a:solidFill>
                <a:latin typeface="Arial" panose="020B0604020202020204" pitchFamily="34" charset="0"/>
                <a:ea typeface="ヒラギノ角ゴ Pro W3" pitchFamily="124" charset="-128"/>
              </a:defRPr>
            </a:lvl4pPr>
            <a:lvl5pPr marL="2057400" indent="-228600">
              <a:defRPr>
                <a:solidFill>
                  <a:schemeClr val="tx1"/>
                </a:solidFill>
                <a:latin typeface="Arial" panose="020B0604020202020204"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2EA6CC7F-79DC-47B9-BB1A-67B9417C3AB9}"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6820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23</a:t>
            </a:fld>
            <a:endParaRPr lang="en-US"/>
          </a:p>
        </p:txBody>
      </p:sp>
    </p:spTree>
    <p:extLst>
      <p:ext uri="{BB962C8B-B14F-4D97-AF65-F5344CB8AC3E}">
        <p14:creationId xmlns:p14="http://schemas.microsoft.com/office/powerpoint/2010/main" val="327163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24</a:t>
            </a:fld>
            <a:endParaRPr lang="en-US"/>
          </a:p>
        </p:txBody>
      </p:sp>
    </p:spTree>
    <p:extLst>
      <p:ext uri="{BB962C8B-B14F-4D97-AF65-F5344CB8AC3E}">
        <p14:creationId xmlns:p14="http://schemas.microsoft.com/office/powerpoint/2010/main" val="208283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25</a:t>
            </a:fld>
            <a:endParaRPr lang="en-US"/>
          </a:p>
        </p:txBody>
      </p:sp>
    </p:spTree>
    <p:extLst>
      <p:ext uri="{BB962C8B-B14F-4D97-AF65-F5344CB8AC3E}">
        <p14:creationId xmlns:p14="http://schemas.microsoft.com/office/powerpoint/2010/main" val="146856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26</a:t>
            </a:fld>
            <a:endParaRPr lang="en-US"/>
          </a:p>
        </p:txBody>
      </p:sp>
    </p:spTree>
    <p:extLst>
      <p:ext uri="{BB962C8B-B14F-4D97-AF65-F5344CB8AC3E}">
        <p14:creationId xmlns:p14="http://schemas.microsoft.com/office/powerpoint/2010/main" val="214917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27</a:t>
            </a:fld>
            <a:endParaRPr lang="en-US"/>
          </a:p>
        </p:txBody>
      </p:sp>
    </p:spTree>
    <p:extLst>
      <p:ext uri="{BB962C8B-B14F-4D97-AF65-F5344CB8AC3E}">
        <p14:creationId xmlns:p14="http://schemas.microsoft.com/office/powerpoint/2010/main" val="191906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28</a:t>
            </a:fld>
            <a:endParaRPr lang="en-US"/>
          </a:p>
        </p:txBody>
      </p:sp>
    </p:spTree>
    <p:extLst>
      <p:ext uri="{BB962C8B-B14F-4D97-AF65-F5344CB8AC3E}">
        <p14:creationId xmlns:p14="http://schemas.microsoft.com/office/powerpoint/2010/main" val="362080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29</a:t>
            </a:fld>
            <a:endParaRPr lang="en-US"/>
          </a:p>
        </p:txBody>
      </p:sp>
    </p:spTree>
    <p:extLst>
      <p:ext uri="{BB962C8B-B14F-4D97-AF65-F5344CB8AC3E}">
        <p14:creationId xmlns:p14="http://schemas.microsoft.com/office/powerpoint/2010/main" val="1343098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30</a:t>
            </a:fld>
            <a:endParaRPr lang="en-US"/>
          </a:p>
        </p:txBody>
      </p:sp>
    </p:spTree>
    <p:extLst>
      <p:ext uri="{BB962C8B-B14F-4D97-AF65-F5344CB8AC3E}">
        <p14:creationId xmlns:p14="http://schemas.microsoft.com/office/powerpoint/2010/main" val="55129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a:t>
            </a:fld>
            <a:endParaRPr lang="en-US"/>
          </a:p>
        </p:txBody>
      </p:sp>
    </p:spTree>
    <p:extLst>
      <p:ext uri="{BB962C8B-B14F-4D97-AF65-F5344CB8AC3E}">
        <p14:creationId xmlns:p14="http://schemas.microsoft.com/office/powerpoint/2010/main" val="274310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31</a:t>
            </a:fld>
            <a:endParaRPr lang="en-US"/>
          </a:p>
        </p:txBody>
      </p:sp>
    </p:spTree>
    <p:extLst>
      <p:ext uri="{BB962C8B-B14F-4D97-AF65-F5344CB8AC3E}">
        <p14:creationId xmlns:p14="http://schemas.microsoft.com/office/powerpoint/2010/main" val="350956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32</a:t>
            </a:fld>
            <a:endParaRPr lang="en-US"/>
          </a:p>
        </p:txBody>
      </p:sp>
    </p:spTree>
    <p:extLst>
      <p:ext uri="{BB962C8B-B14F-4D97-AF65-F5344CB8AC3E}">
        <p14:creationId xmlns:p14="http://schemas.microsoft.com/office/powerpoint/2010/main" val="1598031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33</a:t>
            </a:fld>
            <a:endParaRPr lang="en-US"/>
          </a:p>
        </p:txBody>
      </p:sp>
    </p:spTree>
    <p:extLst>
      <p:ext uri="{BB962C8B-B14F-4D97-AF65-F5344CB8AC3E}">
        <p14:creationId xmlns:p14="http://schemas.microsoft.com/office/powerpoint/2010/main" val="3783948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34</a:t>
            </a:fld>
            <a:endParaRPr lang="en-US"/>
          </a:p>
        </p:txBody>
      </p:sp>
    </p:spTree>
    <p:extLst>
      <p:ext uri="{BB962C8B-B14F-4D97-AF65-F5344CB8AC3E}">
        <p14:creationId xmlns:p14="http://schemas.microsoft.com/office/powerpoint/2010/main" val="4126991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35</a:t>
            </a:fld>
            <a:endParaRPr lang="en-US"/>
          </a:p>
        </p:txBody>
      </p:sp>
    </p:spTree>
    <p:extLst>
      <p:ext uri="{BB962C8B-B14F-4D97-AF65-F5344CB8AC3E}">
        <p14:creationId xmlns:p14="http://schemas.microsoft.com/office/powerpoint/2010/main" val="151742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36</a:t>
            </a:fld>
            <a:endParaRPr lang="en-US"/>
          </a:p>
        </p:txBody>
      </p:sp>
    </p:spTree>
    <p:extLst>
      <p:ext uri="{BB962C8B-B14F-4D97-AF65-F5344CB8AC3E}">
        <p14:creationId xmlns:p14="http://schemas.microsoft.com/office/powerpoint/2010/main" val="2371001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37</a:t>
            </a:fld>
            <a:endParaRPr lang="en-US"/>
          </a:p>
        </p:txBody>
      </p:sp>
    </p:spTree>
    <p:extLst>
      <p:ext uri="{BB962C8B-B14F-4D97-AF65-F5344CB8AC3E}">
        <p14:creationId xmlns:p14="http://schemas.microsoft.com/office/powerpoint/2010/main" val="1443900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38</a:t>
            </a:fld>
            <a:endParaRPr lang="en-US"/>
          </a:p>
        </p:txBody>
      </p:sp>
    </p:spTree>
    <p:extLst>
      <p:ext uri="{BB962C8B-B14F-4D97-AF65-F5344CB8AC3E}">
        <p14:creationId xmlns:p14="http://schemas.microsoft.com/office/powerpoint/2010/main" val="1566617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39</a:t>
            </a:fld>
            <a:endParaRPr lang="en-US"/>
          </a:p>
        </p:txBody>
      </p:sp>
    </p:spTree>
    <p:extLst>
      <p:ext uri="{BB962C8B-B14F-4D97-AF65-F5344CB8AC3E}">
        <p14:creationId xmlns:p14="http://schemas.microsoft.com/office/powerpoint/2010/main" val="148543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16FB46A-ED48-4A77-A36D-63EA34EC8499}" type="slidenum">
              <a:rPr lang="en-US" smtClean="0"/>
              <a:t>40</a:t>
            </a:fld>
            <a:endParaRPr lang="en-US"/>
          </a:p>
        </p:txBody>
      </p:sp>
    </p:spTree>
    <p:extLst>
      <p:ext uri="{BB962C8B-B14F-4D97-AF65-F5344CB8AC3E}">
        <p14:creationId xmlns:p14="http://schemas.microsoft.com/office/powerpoint/2010/main" val="331845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4</a:t>
            </a:fld>
            <a:endParaRPr lang="en-US"/>
          </a:p>
        </p:txBody>
      </p:sp>
    </p:spTree>
    <p:extLst>
      <p:ext uri="{BB962C8B-B14F-4D97-AF65-F5344CB8AC3E}">
        <p14:creationId xmlns:p14="http://schemas.microsoft.com/office/powerpoint/2010/main" val="3236929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41</a:t>
            </a:fld>
            <a:endParaRPr lang="en-US"/>
          </a:p>
        </p:txBody>
      </p:sp>
    </p:spTree>
    <p:extLst>
      <p:ext uri="{BB962C8B-B14F-4D97-AF65-F5344CB8AC3E}">
        <p14:creationId xmlns:p14="http://schemas.microsoft.com/office/powerpoint/2010/main" val="3129443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42</a:t>
            </a:fld>
            <a:endParaRPr lang="en-US"/>
          </a:p>
        </p:txBody>
      </p:sp>
    </p:spTree>
    <p:extLst>
      <p:ext uri="{BB962C8B-B14F-4D97-AF65-F5344CB8AC3E}">
        <p14:creationId xmlns:p14="http://schemas.microsoft.com/office/powerpoint/2010/main" val="2133436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43</a:t>
            </a:fld>
            <a:endParaRPr lang="en-US"/>
          </a:p>
        </p:txBody>
      </p:sp>
    </p:spTree>
    <p:extLst>
      <p:ext uri="{BB962C8B-B14F-4D97-AF65-F5344CB8AC3E}">
        <p14:creationId xmlns:p14="http://schemas.microsoft.com/office/powerpoint/2010/main" val="22759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44</a:t>
            </a:fld>
            <a:endParaRPr lang="en-US"/>
          </a:p>
        </p:txBody>
      </p:sp>
    </p:spTree>
    <p:extLst>
      <p:ext uri="{BB962C8B-B14F-4D97-AF65-F5344CB8AC3E}">
        <p14:creationId xmlns:p14="http://schemas.microsoft.com/office/powerpoint/2010/main" val="2157578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45</a:t>
            </a:fld>
            <a:endParaRPr lang="en-US"/>
          </a:p>
        </p:txBody>
      </p:sp>
    </p:spTree>
    <p:extLst>
      <p:ext uri="{BB962C8B-B14F-4D97-AF65-F5344CB8AC3E}">
        <p14:creationId xmlns:p14="http://schemas.microsoft.com/office/powerpoint/2010/main" val="3576641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46</a:t>
            </a:fld>
            <a:endParaRPr lang="en-US"/>
          </a:p>
        </p:txBody>
      </p:sp>
    </p:spTree>
    <p:extLst>
      <p:ext uri="{BB962C8B-B14F-4D97-AF65-F5344CB8AC3E}">
        <p14:creationId xmlns:p14="http://schemas.microsoft.com/office/powerpoint/2010/main" val="2652163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24" charset="-128"/>
              </a:defRPr>
            </a:lvl1pPr>
            <a:lvl2pPr marL="742950" indent="-285750">
              <a:defRPr>
                <a:solidFill>
                  <a:schemeClr val="tx1"/>
                </a:solidFill>
                <a:latin typeface="Arial" panose="020B0604020202020204" pitchFamily="34" charset="0"/>
                <a:ea typeface="ヒラギノ角ゴ Pro W3" pitchFamily="124" charset="-128"/>
              </a:defRPr>
            </a:lvl2pPr>
            <a:lvl3pPr marL="1143000" indent="-228600">
              <a:defRPr>
                <a:solidFill>
                  <a:schemeClr val="tx1"/>
                </a:solidFill>
                <a:latin typeface="Arial" panose="020B0604020202020204" pitchFamily="34" charset="0"/>
                <a:ea typeface="ヒラギノ角ゴ Pro W3" pitchFamily="124" charset="-128"/>
              </a:defRPr>
            </a:lvl3pPr>
            <a:lvl4pPr marL="1600200" indent="-228600">
              <a:defRPr>
                <a:solidFill>
                  <a:schemeClr val="tx1"/>
                </a:solidFill>
                <a:latin typeface="Arial" panose="020B0604020202020204" pitchFamily="34" charset="0"/>
                <a:ea typeface="ヒラギノ角ゴ Pro W3" pitchFamily="124" charset="-128"/>
              </a:defRPr>
            </a:lvl4pPr>
            <a:lvl5pPr marL="2057400" indent="-228600">
              <a:defRPr>
                <a:solidFill>
                  <a:schemeClr val="tx1"/>
                </a:solidFill>
                <a:latin typeface="Arial" panose="020B0604020202020204"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02C5DBDB-A078-4000-A3C7-1816A4782B56}" type="slidenum">
              <a:rPr lang="en-US" altLang="en-US" smtClean="0">
                <a:latin typeface="Calibri" panose="020F0502020204030204" pitchFamily="34" charset="0"/>
              </a:rPr>
              <a:pPr/>
              <a:t>53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31590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24" charset="-128"/>
              </a:defRPr>
            </a:lvl1pPr>
            <a:lvl2pPr marL="742950" indent="-285750">
              <a:defRPr>
                <a:solidFill>
                  <a:schemeClr val="tx1"/>
                </a:solidFill>
                <a:latin typeface="Arial" panose="020B0604020202020204" pitchFamily="34" charset="0"/>
                <a:ea typeface="ヒラギノ角ゴ Pro W3" pitchFamily="124" charset="-128"/>
              </a:defRPr>
            </a:lvl2pPr>
            <a:lvl3pPr marL="1143000" indent="-228600">
              <a:defRPr>
                <a:solidFill>
                  <a:schemeClr val="tx1"/>
                </a:solidFill>
                <a:latin typeface="Arial" panose="020B0604020202020204" pitchFamily="34" charset="0"/>
                <a:ea typeface="ヒラギノ角ゴ Pro W3" pitchFamily="124" charset="-128"/>
              </a:defRPr>
            </a:lvl3pPr>
            <a:lvl4pPr marL="1600200" indent="-228600">
              <a:defRPr>
                <a:solidFill>
                  <a:schemeClr val="tx1"/>
                </a:solidFill>
                <a:latin typeface="Arial" panose="020B0604020202020204" pitchFamily="34" charset="0"/>
                <a:ea typeface="ヒラギノ角ゴ Pro W3" pitchFamily="124" charset="-128"/>
              </a:defRPr>
            </a:lvl4pPr>
            <a:lvl5pPr marL="2057400" indent="-228600">
              <a:defRPr>
                <a:solidFill>
                  <a:schemeClr val="tx1"/>
                </a:solidFill>
                <a:latin typeface="Arial" panose="020B0604020202020204"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FFBE6408-A2E7-45AE-BE27-18FBE3604FF5}" type="slidenum">
              <a:rPr lang="en-US" altLang="en-US" smtClean="0">
                <a:latin typeface="Calibri" panose="020F0502020204030204" pitchFamily="34" charset="0"/>
              </a:rPr>
              <a:pPr/>
              <a:t>59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97017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24" charset="-128"/>
              </a:defRPr>
            </a:lvl1pPr>
            <a:lvl2pPr marL="742950" indent="-285750">
              <a:defRPr>
                <a:solidFill>
                  <a:schemeClr val="tx1"/>
                </a:solidFill>
                <a:latin typeface="Arial" panose="020B0604020202020204" pitchFamily="34" charset="0"/>
                <a:ea typeface="ヒラギノ角ゴ Pro W3" pitchFamily="124" charset="-128"/>
              </a:defRPr>
            </a:lvl2pPr>
            <a:lvl3pPr marL="1143000" indent="-228600">
              <a:defRPr>
                <a:solidFill>
                  <a:schemeClr val="tx1"/>
                </a:solidFill>
                <a:latin typeface="Arial" panose="020B0604020202020204" pitchFamily="34" charset="0"/>
                <a:ea typeface="ヒラギノ角ゴ Pro W3" pitchFamily="124" charset="-128"/>
              </a:defRPr>
            </a:lvl3pPr>
            <a:lvl4pPr marL="1600200" indent="-228600">
              <a:defRPr>
                <a:solidFill>
                  <a:schemeClr val="tx1"/>
                </a:solidFill>
                <a:latin typeface="Arial" panose="020B0604020202020204" pitchFamily="34" charset="0"/>
                <a:ea typeface="ヒラギノ角ゴ Pro W3" pitchFamily="124" charset="-128"/>
              </a:defRPr>
            </a:lvl4pPr>
            <a:lvl5pPr marL="2057400" indent="-228600">
              <a:defRPr>
                <a:solidFill>
                  <a:schemeClr val="tx1"/>
                </a:solidFill>
                <a:latin typeface="Arial" panose="020B0604020202020204"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0655E100-B208-48D7-849F-81B6DDDED6D7}" type="slidenum">
              <a:rPr lang="en-US" altLang="en-US" smtClean="0">
                <a:latin typeface="Calibri" panose="020F0502020204030204" pitchFamily="34" charset="0"/>
              </a:rPr>
              <a:pPr/>
              <a:t>60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39916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ヒラギノ角ゴ Pro W3" pitchFamily="12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124" charset="-128"/>
              </a:defRPr>
            </a:lvl1pPr>
            <a:lvl2pPr marL="742950" indent="-285750">
              <a:spcBef>
                <a:spcPct val="30000"/>
              </a:spcBef>
              <a:defRPr sz="1200">
                <a:solidFill>
                  <a:schemeClr val="tx1"/>
                </a:solidFill>
                <a:latin typeface="Calibri" panose="020F0502020204030204" pitchFamily="34" charset="0"/>
                <a:ea typeface="ヒラギノ角ゴ Pro W3" pitchFamily="124" charset="-128"/>
              </a:defRPr>
            </a:lvl2pPr>
            <a:lvl3pPr marL="1143000" indent="-228600">
              <a:spcBef>
                <a:spcPct val="30000"/>
              </a:spcBef>
              <a:defRPr sz="1200">
                <a:solidFill>
                  <a:schemeClr val="tx1"/>
                </a:solidFill>
                <a:latin typeface="Calibri" panose="020F0502020204030204" pitchFamily="34" charset="0"/>
                <a:ea typeface="ヒラギノ角ゴ Pro W3" pitchFamily="124" charset="-128"/>
              </a:defRPr>
            </a:lvl3pPr>
            <a:lvl4pPr marL="1600200" indent="-228600">
              <a:spcBef>
                <a:spcPct val="30000"/>
              </a:spcBef>
              <a:defRPr sz="1200">
                <a:solidFill>
                  <a:schemeClr val="tx1"/>
                </a:solidFill>
                <a:latin typeface="Calibri" panose="020F0502020204030204" pitchFamily="34" charset="0"/>
                <a:ea typeface="ヒラギノ角ゴ Pro W3" pitchFamily="124" charset="-128"/>
              </a:defRPr>
            </a:lvl4pPr>
            <a:lvl5pPr marL="2057400" indent="-228600">
              <a:spcBef>
                <a:spcPct val="30000"/>
              </a:spcBef>
              <a:defRPr sz="1200">
                <a:solidFill>
                  <a:schemeClr val="tx1"/>
                </a:solidFill>
                <a:latin typeface="Calibri" panose="020F0502020204030204" pitchFamily="34" charset="0"/>
                <a:ea typeface="ヒラギノ角ゴ Pro W3" pitchFamily="12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9pPr>
          </a:lstStyle>
          <a:p>
            <a:pPr>
              <a:spcBef>
                <a:spcPct val="0"/>
              </a:spcBef>
            </a:pPr>
            <a:fld id="{5D5B68EB-EF61-4594-8DC2-2EF15AD15562}"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154531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5</a:t>
            </a:fld>
            <a:endParaRPr lang="en-US"/>
          </a:p>
        </p:txBody>
      </p:sp>
    </p:spTree>
    <p:extLst>
      <p:ext uri="{BB962C8B-B14F-4D97-AF65-F5344CB8AC3E}">
        <p14:creationId xmlns:p14="http://schemas.microsoft.com/office/powerpoint/2010/main" val="2565759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ヒラギノ角ゴ Pro W3" pitchFamily="12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24" charset="-128"/>
              </a:defRPr>
            </a:lvl1pPr>
            <a:lvl2pPr marL="742950" indent="-285750">
              <a:defRPr>
                <a:solidFill>
                  <a:schemeClr val="tx1"/>
                </a:solidFill>
                <a:latin typeface="Arial" panose="020B0604020202020204" pitchFamily="34" charset="0"/>
                <a:ea typeface="ヒラギノ角ゴ Pro W3" pitchFamily="124" charset="-128"/>
              </a:defRPr>
            </a:lvl2pPr>
            <a:lvl3pPr marL="1143000" indent="-228600">
              <a:defRPr>
                <a:solidFill>
                  <a:schemeClr val="tx1"/>
                </a:solidFill>
                <a:latin typeface="Arial" panose="020B0604020202020204" pitchFamily="34" charset="0"/>
                <a:ea typeface="ヒラギノ角ゴ Pro W3" pitchFamily="124" charset="-128"/>
              </a:defRPr>
            </a:lvl3pPr>
            <a:lvl4pPr marL="1600200" indent="-228600">
              <a:defRPr>
                <a:solidFill>
                  <a:schemeClr val="tx1"/>
                </a:solidFill>
                <a:latin typeface="Arial" panose="020B0604020202020204" pitchFamily="34" charset="0"/>
                <a:ea typeface="ヒラギノ角ゴ Pro W3" pitchFamily="124" charset="-128"/>
              </a:defRPr>
            </a:lvl4pPr>
            <a:lvl5pPr marL="2057400" indent="-228600">
              <a:defRPr>
                <a:solidFill>
                  <a:schemeClr val="tx1"/>
                </a:solidFill>
                <a:latin typeface="Arial" panose="020B0604020202020204"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4" charset="-128"/>
              </a:defRPr>
            </a:lvl9pPr>
          </a:lstStyle>
          <a:p>
            <a:fld id="{A66CC20B-98C2-496D-9B48-5E4DB0185347}" type="slidenum">
              <a:rPr lang="en-US" altLang="en-US" smtClean="0">
                <a:latin typeface="Calibri" panose="020F0502020204030204" pitchFamily="34" charset="0"/>
              </a:rPr>
              <a:pPr/>
              <a:t>62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25804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124" charset="-128"/>
              </a:defRPr>
            </a:lvl1pPr>
            <a:lvl2pPr marL="742950" indent="-285750">
              <a:spcBef>
                <a:spcPct val="30000"/>
              </a:spcBef>
              <a:defRPr sz="1200">
                <a:solidFill>
                  <a:schemeClr val="tx1"/>
                </a:solidFill>
                <a:latin typeface="Calibri" panose="020F0502020204030204" pitchFamily="34" charset="0"/>
                <a:ea typeface="ヒラギノ角ゴ Pro W3" pitchFamily="124" charset="-128"/>
              </a:defRPr>
            </a:lvl2pPr>
            <a:lvl3pPr marL="1143000" indent="-228600">
              <a:spcBef>
                <a:spcPct val="30000"/>
              </a:spcBef>
              <a:defRPr sz="1200">
                <a:solidFill>
                  <a:schemeClr val="tx1"/>
                </a:solidFill>
                <a:latin typeface="Calibri" panose="020F0502020204030204" pitchFamily="34" charset="0"/>
                <a:ea typeface="ヒラギノ角ゴ Pro W3" pitchFamily="124" charset="-128"/>
              </a:defRPr>
            </a:lvl3pPr>
            <a:lvl4pPr marL="1600200" indent="-228600">
              <a:spcBef>
                <a:spcPct val="30000"/>
              </a:spcBef>
              <a:defRPr sz="1200">
                <a:solidFill>
                  <a:schemeClr val="tx1"/>
                </a:solidFill>
                <a:latin typeface="Calibri" panose="020F0502020204030204" pitchFamily="34" charset="0"/>
                <a:ea typeface="ヒラギノ角ゴ Pro W3" pitchFamily="124" charset="-128"/>
              </a:defRPr>
            </a:lvl4pPr>
            <a:lvl5pPr marL="2057400" indent="-228600">
              <a:spcBef>
                <a:spcPct val="30000"/>
              </a:spcBef>
              <a:defRPr sz="1200">
                <a:solidFill>
                  <a:schemeClr val="tx1"/>
                </a:solidFill>
                <a:latin typeface="Calibri" panose="020F0502020204030204" pitchFamily="34" charset="0"/>
                <a:ea typeface="ヒラギノ角ゴ Pro W3" pitchFamily="12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9pPr>
          </a:lstStyle>
          <a:p>
            <a:pPr>
              <a:spcBef>
                <a:spcPct val="0"/>
              </a:spcBef>
            </a:pPr>
            <a:fld id="{21567F0C-8967-4B4F-8090-EBBB1D80EE50}" type="slidenum">
              <a:rPr lang="en-US" altLang="en-US" smtClean="0"/>
              <a:pPr>
                <a:spcBef>
                  <a:spcPct val="0"/>
                </a:spcBef>
              </a:pPr>
              <a:t>63</a:t>
            </a:fld>
            <a:endParaRPr lang="en-US" altLang="en-US" smtClean="0"/>
          </a:p>
        </p:txBody>
      </p:sp>
    </p:spTree>
    <p:extLst>
      <p:ext uri="{BB962C8B-B14F-4D97-AF65-F5344CB8AC3E}">
        <p14:creationId xmlns:p14="http://schemas.microsoft.com/office/powerpoint/2010/main" val="3581332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ヒラギノ角ゴ Pro W3" pitchFamily="12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124" charset="-128"/>
              </a:defRPr>
            </a:lvl1pPr>
            <a:lvl2pPr marL="742950" indent="-285750">
              <a:spcBef>
                <a:spcPct val="30000"/>
              </a:spcBef>
              <a:defRPr sz="1200">
                <a:solidFill>
                  <a:schemeClr val="tx1"/>
                </a:solidFill>
                <a:latin typeface="Calibri" panose="020F0502020204030204" pitchFamily="34" charset="0"/>
                <a:ea typeface="ヒラギノ角ゴ Pro W3" pitchFamily="124" charset="-128"/>
              </a:defRPr>
            </a:lvl2pPr>
            <a:lvl3pPr marL="1143000" indent="-228600">
              <a:spcBef>
                <a:spcPct val="30000"/>
              </a:spcBef>
              <a:defRPr sz="1200">
                <a:solidFill>
                  <a:schemeClr val="tx1"/>
                </a:solidFill>
                <a:latin typeface="Calibri" panose="020F0502020204030204" pitchFamily="34" charset="0"/>
                <a:ea typeface="ヒラギノ角ゴ Pro W3" pitchFamily="124" charset="-128"/>
              </a:defRPr>
            </a:lvl3pPr>
            <a:lvl4pPr marL="1600200" indent="-228600">
              <a:spcBef>
                <a:spcPct val="30000"/>
              </a:spcBef>
              <a:defRPr sz="1200">
                <a:solidFill>
                  <a:schemeClr val="tx1"/>
                </a:solidFill>
                <a:latin typeface="Calibri" panose="020F0502020204030204" pitchFamily="34" charset="0"/>
                <a:ea typeface="ヒラギノ角ゴ Pro W3" pitchFamily="124" charset="-128"/>
              </a:defRPr>
            </a:lvl4pPr>
            <a:lvl5pPr marL="2057400" indent="-228600">
              <a:spcBef>
                <a:spcPct val="30000"/>
              </a:spcBef>
              <a:defRPr sz="1200">
                <a:solidFill>
                  <a:schemeClr val="tx1"/>
                </a:solidFill>
                <a:latin typeface="Calibri" panose="020F0502020204030204" pitchFamily="34" charset="0"/>
                <a:ea typeface="ヒラギノ角ゴ Pro W3" pitchFamily="12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9pPr>
          </a:lstStyle>
          <a:p>
            <a:pPr>
              <a:spcBef>
                <a:spcPct val="0"/>
              </a:spcBef>
            </a:pPr>
            <a:fld id="{C2436063-47F8-4C4E-9DAE-7F599DFEB811}" type="slidenum">
              <a:rPr lang="en-US" altLang="en-US" smtClean="0"/>
              <a:pPr>
                <a:spcBef>
                  <a:spcPct val="0"/>
                </a:spcBef>
              </a:pPr>
              <a:t>66</a:t>
            </a:fld>
            <a:endParaRPr lang="en-US" altLang="en-US" smtClean="0"/>
          </a:p>
        </p:txBody>
      </p:sp>
    </p:spTree>
    <p:extLst>
      <p:ext uri="{BB962C8B-B14F-4D97-AF65-F5344CB8AC3E}">
        <p14:creationId xmlns:p14="http://schemas.microsoft.com/office/powerpoint/2010/main" val="1942677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ヒラギノ角ゴ Pro W3" pitchFamily="12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124" charset="-128"/>
              </a:defRPr>
            </a:lvl1pPr>
            <a:lvl2pPr marL="742950" indent="-285750">
              <a:spcBef>
                <a:spcPct val="30000"/>
              </a:spcBef>
              <a:defRPr sz="1200">
                <a:solidFill>
                  <a:schemeClr val="tx1"/>
                </a:solidFill>
                <a:latin typeface="Calibri" panose="020F0502020204030204" pitchFamily="34" charset="0"/>
                <a:ea typeface="ヒラギノ角ゴ Pro W3" pitchFamily="124" charset="-128"/>
              </a:defRPr>
            </a:lvl2pPr>
            <a:lvl3pPr marL="1143000" indent="-228600">
              <a:spcBef>
                <a:spcPct val="30000"/>
              </a:spcBef>
              <a:defRPr sz="1200">
                <a:solidFill>
                  <a:schemeClr val="tx1"/>
                </a:solidFill>
                <a:latin typeface="Calibri" panose="020F0502020204030204" pitchFamily="34" charset="0"/>
                <a:ea typeface="ヒラギノ角ゴ Pro W3" pitchFamily="124" charset="-128"/>
              </a:defRPr>
            </a:lvl3pPr>
            <a:lvl4pPr marL="1600200" indent="-228600">
              <a:spcBef>
                <a:spcPct val="30000"/>
              </a:spcBef>
              <a:defRPr sz="1200">
                <a:solidFill>
                  <a:schemeClr val="tx1"/>
                </a:solidFill>
                <a:latin typeface="Calibri" panose="020F0502020204030204" pitchFamily="34" charset="0"/>
                <a:ea typeface="ヒラギノ角ゴ Pro W3" pitchFamily="124" charset="-128"/>
              </a:defRPr>
            </a:lvl4pPr>
            <a:lvl5pPr marL="2057400" indent="-228600">
              <a:spcBef>
                <a:spcPct val="30000"/>
              </a:spcBef>
              <a:defRPr sz="1200">
                <a:solidFill>
                  <a:schemeClr val="tx1"/>
                </a:solidFill>
                <a:latin typeface="Calibri" panose="020F0502020204030204" pitchFamily="34" charset="0"/>
                <a:ea typeface="ヒラギノ角ゴ Pro W3" pitchFamily="12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9pPr>
          </a:lstStyle>
          <a:p>
            <a:pPr>
              <a:spcBef>
                <a:spcPct val="0"/>
              </a:spcBef>
            </a:pPr>
            <a:fld id="{C2436063-47F8-4C4E-9DAE-7F599DFEB811}" type="slidenum">
              <a:rPr lang="en-US" altLang="en-US" smtClean="0"/>
              <a:pPr>
                <a:spcBef>
                  <a:spcPct val="0"/>
                </a:spcBef>
              </a:pPr>
              <a:t>67</a:t>
            </a:fld>
            <a:endParaRPr lang="en-US" altLang="en-US" smtClean="0"/>
          </a:p>
        </p:txBody>
      </p:sp>
    </p:spTree>
    <p:extLst>
      <p:ext uri="{BB962C8B-B14F-4D97-AF65-F5344CB8AC3E}">
        <p14:creationId xmlns:p14="http://schemas.microsoft.com/office/powerpoint/2010/main" val="1071664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ヒラギノ角ゴ Pro W3" pitchFamily="12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124" charset="-128"/>
              </a:defRPr>
            </a:lvl1pPr>
            <a:lvl2pPr marL="742950" indent="-285750">
              <a:spcBef>
                <a:spcPct val="30000"/>
              </a:spcBef>
              <a:defRPr sz="1200">
                <a:solidFill>
                  <a:schemeClr val="tx1"/>
                </a:solidFill>
                <a:latin typeface="Calibri" panose="020F0502020204030204" pitchFamily="34" charset="0"/>
                <a:ea typeface="ヒラギノ角ゴ Pro W3" pitchFamily="124" charset="-128"/>
              </a:defRPr>
            </a:lvl2pPr>
            <a:lvl3pPr marL="1143000" indent="-228600">
              <a:spcBef>
                <a:spcPct val="30000"/>
              </a:spcBef>
              <a:defRPr sz="1200">
                <a:solidFill>
                  <a:schemeClr val="tx1"/>
                </a:solidFill>
                <a:latin typeface="Calibri" panose="020F0502020204030204" pitchFamily="34" charset="0"/>
                <a:ea typeface="ヒラギノ角ゴ Pro W3" pitchFamily="124" charset="-128"/>
              </a:defRPr>
            </a:lvl3pPr>
            <a:lvl4pPr marL="1600200" indent="-228600">
              <a:spcBef>
                <a:spcPct val="30000"/>
              </a:spcBef>
              <a:defRPr sz="1200">
                <a:solidFill>
                  <a:schemeClr val="tx1"/>
                </a:solidFill>
                <a:latin typeface="Calibri" panose="020F0502020204030204" pitchFamily="34" charset="0"/>
                <a:ea typeface="ヒラギノ角ゴ Pro W3" pitchFamily="124" charset="-128"/>
              </a:defRPr>
            </a:lvl4pPr>
            <a:lvl5pPr marL="2057400" indent="-228600">
              <a:spcBef>
                <a:spcPct val="30000"/>
              </a:spcBef>
              <a:defRPr sz="1200">
                <a:solidFill>
                  <a:schemeClr val="tx1"/>
                </a:solidFill>
                <a:latin typeface="Calibri" panose="020F0502020204030204" pitchFamily="34" charset="0"/>
                <a:ea typeface="ヒラギノ角ゴ Pro W3" pitchFamily="12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124" charset="-128"/>
              </a:defRPr>
            </a:lvl9pPr>
          </a:lstStyle>
          <a:p>
            <a:pPr>
              <a:spcBef>
                <a:spcPct val="0"/>
              </a:spcBef>
            </a:pPr>
            <a:fld id="{785186C3-43B0-4182-96F3-33035364E141}"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64171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14</a:t>
            </a:fld>
            <a:endParaRPr lang="en-US"/>
          </a:p>
        </p:txBody>
      </p:sp>
    </p:spTree>
    <p:extLst>
      <p:ext uri="{BB962C8B-B14F-4D97-AF65-F5344CB8AC3E}">
        <p14:creationId xmlns:p14="http://schemas.microsoft.com/office/powerpoint/2010/main" val="252577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17</a:t>
            </a:fld>
            <a:endParaRPr lang="en-US"/>
          </a:p>
        </p:txBody>
      </p:sp>
    </p:spTree>
    <p:extLst>
      <p:ext uri="{BB962C8B-B14F-4D97-AF65-F5344CB8AC3E}">
        <p14:creationId xmlns:p14="http://schemas.microsoft.com/office/powerpoint/2010/main" val="190886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18</a:t>
            </a:fld>
            <a:endParaRPr lang="en-US"/>
          </a:p>
        </p:txBody>
      </p:sp>
    </p:spTree>
    <p:extLst>
      <p:ext uri="{BB962C8B-B14F-4D97-AF65-F5344CB8AC3E}">
        <p14:creationId xmlns:p14="http://schemas.microsoft.com/office/powerpoint/2010/main" val="275925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19</a:t>
            </a:fld>
            <a:endParaRPr lang="en-US"/>
          </a:p>
        </p:txBody>
      </p:sp>
    </p:spTree>
    <p:extLst>
      <p:ext uri="{BB962C8B-B14F-4D97-AF65-F5344CB8AC3E}">
        <p14:creationId xmlns:p14="http://schemas.microsoft.com/office/powerpoint/2010/main" val="139054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FB46A-ED48-4A77-A36D-63EA34EC8499}" type="slidenum">
              <a:rPr lang="en-US" smtClean="0"/>
              <a:t>20</a:t>
            </a:fld>
            <a:endParaRPr lang="en-US"/>
          </a:p>
        </p:txBody>
      </p:sp>
    </p:spTree>
    <p:extLst>
      <p:ext uri="{BB962C8B-B14F-4D97-AF65-F5344CB8AC3E}">
        <p14:creationId xmlns:p14="http://schemas.microsoft.com/office/powerpoint/2010/main" val="215613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4/3/2019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4/3/2019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hpm.umn.edu/nhregsplus/NH%20Regs%20by%20Topic/Topic%20Dental%20Service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ntistry.uky.edu/nursing-home-oral-health" TargetMode="Externa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jpeg"/><Relationship Id="rId4" Type="http://schemas.openxmlformats.org/officeDocument/2006/relationships/hyperlink" Target="https://www.tmf.org/Health-Care-Providers/Nursing-Homes/Smile-Proud-Oral-Health-Projec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mobile-portabledentalmanual.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s://dental.pacific.edu/departments-and-groups/pacific-center-for-special-care/innovations-center/virtual-dental-home-system-of-ca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stdd.org/basic-screening-survey-tool/#adul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dentistry.umn.edu/continuing-dental-education/courses/miniresidency-nursing-home-and-long-term-care-dental-tea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4.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5.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66.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68.jpeg"/><Relationship Id="rId4" Type="http://schemas.openxmlformats.org/officeDocument/2006/relationships/image" Target="../media/image67.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9.jpeg"/></Relationships>
</file>

<file path=ppt/slides/_rels/slide6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72.jpeg"/><Relationship Id="rId4" Type="http://schemas.openxmlformats.org/officeDocument/2006/relationships/image" Target="../media/image71.jpeg"/></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5.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6.jpeg"/></Relationships>
</file>

<file path=ppt/slides/_rels/slide6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79.jpeg"/><Relationship Id="rId4" Type="http://schemas.openxmlformats.org/officeDocument/2006/relationships/image" Target="../media/image78.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7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Oral Health Needs and Strategies</a:t>
            </a:r>
            <a:br>
              <a:rPr lang="en-US" dirty="0"/>
            </a:br>
            <a:r>
              <a:rPr lang="en-US" dirty="0" smtClean="0"/>
              <a:t>for </a:t>
            </a:r>
            <a:r>
              <a:rPr lang="en-US" dirty="0"/>
              <a:t>Nursing Home Residents</a:t>
            </a:r>
          </a:p>
        </p:txBody>
      </p:sp>
      <p:sp>
        <p:nvSpPr>
          <p:cNvPr id="3" name="Subtitle 2"/>
          <p:cNvSpPr>
            <a:spLocks noGrp="1"/>
          </p:cNvSpPr>
          <p:nvPr>
            <p:ph type="subTitle" idx="1"/>
          </p:nvPr>
        </p:nvSpPr>
        <p:spPr>
          <a:xfrm>
            <a:off x="2417779" y="3691854"/>
            <a:ext cx="8637072" cy="977621"/>
          </a:xfrm>
        </p:spPr>
        <p:txBody>
          <a:bodyPr>
            <a:normAutofit/>
          </a:bodyPr>
          <a:lstStyle/>
          <a:p>
            <a:r>
              <a:rPr lang="en-US" sz="3200" dirty="0" smtClean="0"/>
              <a:t>Luke Burroughs, RDH, MPH</a:t>
            </a:r>
            <a:endParaRPr lang="en-US" sz="3200" dirty="0"/>
          </a:p>
        </p:txBody>
      </p:sp>
      <p:pic>
        <p:nvPicPr>
          <p:cNvPr id="11266" name="Picture 2" descr="Image result for helping old l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526" y="4357493"/>
            <a:ext cx="4158080" cy="2312932"/>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3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2343" t="21696" r="10309" b="7053"/>
          <a:stretch/>
        </p:blipFill>
        <p:spPr>
          <a:xfrm>
            <a:off x="1828799" y="130627"/>
            <a:ext cx="8360230" cy="6544493"/>
          </a:xfrm>
          <a:prstGeom prst="rect">
            <a:avLst/>
          </a:prstGeom>
          <a:solidFill>
            <a:schemeClr val="accent2"/>
          </a:solidFill>
          <a:ln w="57150">
            <a:solidFill>
              <a:schemeClr val="accent1"/>
            </a:solidFill>
          </a:ln>
        </p:spPr>
      </p:pic>
    </p:spTree>
    <p:extLst>
      <p:ext uri="{BB962C8B-B14F-4D97-AF65-F5344CB8AC3E}">
        <p14:creationId xmlns:p14="http://schemas.microsoft.com/office/powerpoint/2010/main" val="3783094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269" t="23201" r="17098" b="7292"/>
          <a:stretch/>
        </p:blipFill>
        <p:spPr>
          <a:xfrm>
            <a:off x="1496290" y="138544"/>
            <a:ext cx="10219976" cy="6567055"/>
          </a:xfrm>
          <a:prstGeom prst="rect">
            <a:avLst/>
          </a:prstGeom>
          <a:ln w="57150">
            <a:solidFill>
              <a:schemeClr val="accent1"/>
            </a:solidFill>
          </a:ln>
        </p:spPr>
      </p:pic>
    </p:spTree>
    <p:extLst>
      <p:ext uri="{BB962C8B-B14F-4D97-AF65-F5344CB8AC3E}">
        <p14:creationId xmlns:p14="http://schemas.microsoft.com/office/powerpoint/2010/main" val="3445196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08364"/>
            <a:ext cx="9603275" cy="745390"/>
          </a:xfrm>
        </p:spPr>
        <p:txBody>
          <a:bodyPr>
            <a:normAutofit/>
          </a:bodyPr>
          <a:lstStyle/>
          <a:p>
            <a:r>
              <a:rPr lang="en-US" sz="4000" dirty="0" smtClean="0"/>
              <a:t>Losing Independence</a:t>
            </a:r>
            <a:endParaRPr lang="en-US" sz="4000" dirty="0"/>
          </a:p>
        </p:txBody>
      </p:sp>
      <p:sp>
        <p:nvSpPr>
          <p:cNvPr id="3" name="Content Placeholder 2"/>
          <p:cNvSpPr>
            <a:spLocks noGrp="1"/>
          </p:cNvSpPr>
          <p:nvPr>
            <p:ph idx="1"/>
          </p:nvPr>
        </p:nvSpPr>
        <p:spPr>
          <a:xfrm>
            <a:off x="1451579" y="1853754"/>
            <a:ext cx="9603275" cy="3804096"/>
          </a:xfrm>
        </p:spPr>
        <p:txBody>
          <a:bodyPr>
            <a:noAutofit/>
          </a:bodyPr>
          <a:lstStyle/>
          <a:p>
            <a:r>
              <a:rPr lang="en-US" sz="2800" dirty="0" smtClean="0"/>
              <a:t>Home and transportation</a:t>
            </a:r>
          </a:p>
          <a:p>
            <a:r>
              <a:rPr lang="en-US" sz="2800" dirty="0" smtClean="0"/>
              <a:t>Privacy and self care</a:t>
            </a:r>
          </a:p>
          <a:p>
            <a:r>
              <a:rPr lang="en-US" sz="2800" dirty="0" smtClean="0"/>
              <a:t>Mobility and socializing</a:t>
            </a:r>
          </a:p>
          <a:p>
            <a:r>
              <a:rPr lang="en-US" sz="2800" dirty="0" smtClean="0"/>
              <a:t>Choices and leisure</a:t>
            </a:r>
          </a:p>
          <a:p>
            <a:r>
              <a:rPr lang="en-US" sz="2800" dirty="0" smtClean="0"/>
              <a:t>Dementia and isolation</a:t>
            </a:r>
            <a:endParaRPr lang="en-US" sz="2800" dirty="0"/>
          </a:p>
        </p:txBody>
      </p:sp>
      <p:pic>
        <p:nvPicPr>
          <p:cNvPr id="4" name="Picture 4" descr="Seniors in the Health Center enjoy one of their daily meals in the dining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493" y="2241009"/>
            <a:ext cx="6191250" cy="412432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322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66800"/>
            <a:ext cx="9603275" cy="786954"/>
          </a:xfrm>
        </p:spPr>
        <p:txBody>
          <a:bodyPr>
            <a:normAutofit/>
          </a:bodyPr>
          <a:lstStyle/>
          <a:p>
            <a:r>
              <a:rPr lang="en-US" sz="4000" dirty="0" smtClean="0"/>
              <a:t>Nursing Homes in America</a:t>
            </a:r>
            <a:endParaRPr lang="en-US" sz="4000" dirty="0"/>
          </a:p>
        </p:txBody>
      </p:sp>
      <p:sp>
        <p:nvSpPr>
          <p:cNvPr id="3" name="Content Placeholder 2"/>
          <p:cNvSpPr>
            <a:spLocks noGrp="1"/>
          </p:cNvSpPr>
          <p:nvPr>
            <p:ph idx="1"/>
          </p:nvPr>
        </p:nvSpPr>
        <p:spPr>
          <a:xfrm>
            <a:off x="1451579" y="2015732"/>
            <a:ext cx="9603275" cy="4023118"/>
          </a:xfrm>
        </p:spPr>
        <p:txBody>
          <a:bodyPr>
            <a:noAutofit/>
          </a:bodyPr>
          <a:lstStyle/>
          <a:p>
            <a:r>
              <a:rPr lang="en-US" sz="2800" dirty="0" smtClean="0"/>
              <a:t>Statistics (2014)</a:t>
            </a:r>
          </a:p>
          <a:p>
            <a:pPr lvl="1"/>
            <a:r>
              <a:rPr lang="en-US" sz="2800" dirty="0" smtClean="0"/>
              <a:t>Nursing </a:t>
            </a:r>
            <a:r>
              <a:rPr lang="en-US" sz="2800" dirty="0"/>
              <a:t>homes: </a:t>
            </a:r>
            <a:r>
              <a:rPr lang="en-US" sz="2800" dirty="0" smtClean="0"/>
              <a:t>15,600</a:t>
            </a:r>
            <a:endParaRPr lang="en-US" sz="2800" dirty="0"/>
          </a:p>
          <a:p>
            <a:pPr lvl="1"/>
            <a:r>
              <a:rPr lang="en-US" sz="2800" dirty="0" smtClean="0"/>
              <a:t>For-profit </a:t>
            </a:r>
            <a:r>
              <a:rPr lang="en-US" sz="2800" dirty="0"/>
              <a:t>ownership: 69.8</a:t>
            </a:r>
            <a:r>
              <a:rPr lang="en-US" sz="2800" dirty="0" smtClean="0"/>
              <a:t>%</a:t>
            </a:r>
            <a:endParaRPr lang="en-US" sz="2800" dirty="0"/>
          </a:p>
          <a:p>
            <a:pPr lvl="1"/>
            <a:r>
              <a:rPr lang="en-US" sz="2800" dirty="0" smtClean="0"/>
              <a:t>Licensed </a:t>
            </a:r>
            <a:r>
              <a:rPr lang="en-US" sz="2800" dirty="0"/>
              <a:t>beds: 1.7 </a:t>
            </a:r>
            <a:r>
              <a:rPr lang="en-US" sz="2800" dirty="0" smtClean="0"/>
              <a:t>million</a:t>
            </a:r>
          </a:p>
          <a:p>
            <a:r>
              <a:rPr lang="en-US" sz="2800" dirty="0" smtClean="0"/>
              <a:t>Laws</a:t>
            </a:r>
          </a:p>
          <a:p>
            <a:pPr lvl="1"/>
            <a:r>
              <a:rPr lang="en-US" sz="2800" dirty="0" smtClean="0"/>
              <a:t>Enforcement</a:t>
            </a:r>
          </a:p>
        </p:txBody>
      </p:sp>
      <p:pic>
        <p:nvPicPr>
          <p:cNvPr id="47108" name="Picture 4" descr="Image result for nursing home building"/>
          <p:cNvPicPr>
            <a:picLocks noChangeAspect="1" noChangeArrowheads="1"/>
          </p:cNvPicPr>
          <p:nvPr/>
        </p:nvPicPr>
        <p:blipFill rotWithShape="1">
          <a:blip r:embed="rId2">
            <a:extLst>
              <a:ext uri="{28A0092B-C50C-407E-A947-70E740481C1C}">
                <a14:useLocalDpi xmlns:a14="http://schemas.microsoft.com/office/drawing/2010/main" val="0"/>
              </a:ext>
            </a:extLst>
          </a:blip>
          <a:srcRect l="4334" t="5756" r="866" b="26977"/>
          <a:stretch/>
        </p:blipFill>
        <p:spPr bwMode="auto">
          <a:xfrm>
            <a:off x="6436349" y="3352800"/>
            <a:ext cx="5603251" cy="264795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45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82842"/>
            <a:ext cx="9603275" cy="770912"/>
          </a:xfrm>
        </p:spPr>
        <p:txBody>
          <a:bodyPr>
            <a:normAutofit/>
          </a:bodyPr>
          <a:lstStyle/>
          <a:p>
            <a:r>
              <a:rPr lang="en-US" sz="4000" dirty="0" smtClean="0"/>
              <a:t>Legal Requirements</a:t>
            </a:r>
            <a:endParaRPr lang="en-US" sz="4000" dirty="0"/>
          </a:p>
        </p:txBody>
      </p:sp>
      <p:sp>
        <p:nvSpPr>
          <p:cNvPr id="3" name="Content Placeholder 2"/>
          <p:cNvSpPr>
            <a:spLocks noGrp="1"/>
          </p:cNvSpPr>
          <p:nvPr>
            <p:ph idx="1"/>
          </p:nvPr>
        </p:nvSpPr>
        <p:spPr>
          <a:xfrm>
            <a:off x="1219200" y="1853754"/>
            <a:ext cx="10972799" cy="4242246"/>
          </a:xfrm>
        </p:spPr>
        <p:txBody>
          <a:bodyPr>
            <a:noAutofit/>
          </a:bodyPr>
          <a:lstStyle/>
          <a:p>
            <a:r>
              <a:rPr lang="en-US" sz="2800" dirty="0" smtClean="0"/>
              <a:t>Centers </a:t>
            </a:r>
            <a:r>
              <a:rPr lang="en-US" sz="2800" dirty="0"/>
              <a:t>for Medicaid and Medicare </a:t>
            </a:r>
            <a:r>
              <a:rPr lang="en-US" sz="2800" dirty="0" smtClean="0"/>
              <a:t>Services—mandate without funding</a:t>
            </a:r>
            <a:endParaRPr lang="en-US" sz="2800" dirty="0"/>
          </a:p>
          <a:p>
            <a:r>
              <a:rPr lang="en-US" sz="2800" dirty="0" smtClean="0"/>
              <a:t>Federal Requirements </a:t>
            </a:r>
            <a:r>
              <a:rPr lang="en-US" sz="2800" dirty="0"/>
              <a:t>(since 1992</a:t>
            </a:r>
            <a:r>
              <a:rPr lang="en-US" sz="2800" dirty="0" smtClean="0"/>
              <a:t>)</a:t>
            </a:r>
          </a:p>
          <a:p>
            <a:pPr lvl="1"/>
            <a:r>
              <a:rPr lang="en-US" sz="2800" dirty="0" smtClean="0"/>
              <a:t>1</a:t>
            </a:r>
            <a:r>
              <a:rPr lang="en-US" sz="2800" dirty="0"/>
              <a:t>) emergency and routine dental care</a:t>
            </a:r>
          </a:p>
          <a:p>
            <a:pPr lvl="1"/>
            <a:r>
              <a:rPr lang="en-US" sz="2800" dirty="0" smtClean="0"/>
              <a:t>2</a:t>
            </a:r>
            <a:r>
              <a:rPr lang="en-US" sz="2800" dirty="0"/>
              <a:t>) internally or from external source for each resident</a:t>
            </a:r>
          </a:p>
          <a:p>
            <a:pPr lvl="1"/>
            <a:r>
              <a:rPr lang="en-US" sz="2800" dirty="0" smtClean="0"/>
              <a:t>3</a:t>
            </a:r>
            <a:r>
              <a:rPr lang="en-US" sz="2800" dirty="0"/>
              <a:t>) assist in scheduling and transportation</a:t>
            </a:r>
          </a:p>
          <a:p>
            <a:pPr lvl="1"/>
            <a:r>
              <a:rPr lang="en-US" sz="2800" dirty="0" smtClean="0"/>
              <a:t>4</a:t>
            </a:r>
            <a:r>
              <a:rPr lang="en-US" sz="2800" dirty="0"/>
              <a:t>) develop OH </a:t>
            </a:r>
            <a:r>
              <a:rPr lang="en-US" sz="2800" dirty="0" smtClean="0"/>
              <a:t>program (training, examination, care plan)</a:t>
            </a:r>
          </a:p>
          <a:p>
            <a:pPr lvl="1"/>
            <a:r>
              <a:rPr lang="en-US" sz="2800" dirty="0" smtClean="0"/>
              <a:t>State regulations: </a:t>
            </a:r>
            <a:r>
              <a:rPr lang="en-US" sz="2800" dirty="0" smtClean="0">
                <a:hlinkClick r:id="rId3"/>
              </a:rPr>
              <a:t>Comparison of State Requirements</a:t>
            </a:r>
            <a:endParaRPr lang="en-US" sz="2800" dirty="0"/>
          </a:p>
        </p:txBody>
      </p:sp>
      <p:pic>
        <p:nvPicPr>
          <p:cNvPr id="5122" name="Picture 2" descr="Image result for g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3954" y="1"/>
            <a:ext cx="2538046" cy="1922598"/>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08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1066800"/>
            <a:ext cx="10801350" cy="786954"/>
          </a:xfrm>
        </p:spPr>
        <p:txBody>
          <a:bodyPr>
            <a:noAutofit/>
          </a:bodyPr>
          <a:lstStyle/>
          <a:p>
            <a:r>
              <a:rPr lang="en-US" sz="4000" dirty="0" smtClean="0"/>
              <a:t>Barriers to Oral Care</a:t>
            </a:r>
            <a:endParaRPr lang="en-US" sz="4000" dirty="0"/>
          </a:p>
        </p:txBody>
      </p:sp>
      <p:sp>
        <p:nvSpPr>
          <p:cNvPr id="3" name="Content Placeholder 2"/>
          <p:cNvSpPr>
            <a:spLocks noGrp="1"/>
          </p:cNvSpPr>
          <p:nvPr>
            <p:ph idx="1"/>
          </p:nvPr>
        </p:nvSpPr>
        <p:spPr>
          <a:xfrm>
            <a:off x="1390651" y="1853754"/>
            <a:ext cx="9664204" cy="3612591"/>
          </a:xfrm>
        </p:spPr>
        <p:txBody>
          <a:bodyPr>
            <a:noAutofit/>
          </a:bodyPr>
          <a:lstStyle/>
          <a:p>
            <a:r>
              <a:rPr lang="en-US" sz="2800" dirty="0" smtClean="0"/>
              <a:t>Responsibility</a:t>
            </a:r>
          </a:p>
          <a:p>
            <a:r>
              <a:rPr lang="en-US" sz="2800" dirty="0" smtClean="0"/>
              <a:t>Training</a:t>
            </a:r>
          </a:p>
          <a:p>
            <a:r>
              <a:rPr lang="en-US" sz="2800" dirty="0" smtClean="0"/>
              <a:t>Neglect</a:t>
            </a:r>
          </a:p>
          <a:p>
            <a:r>
              <a:rPr lang="en-US" sz="2800" dirty="0" smtClean="0"/>
              <a:t>Ignorance</a:t>
            </a:r>
          </a:p>
          <a:p>
            <a:r>
              <a:rPr lang="en-US" sz="2800" dirty="0" smtClean="0"/>
              <a:t>Time</a:t>
            </a:r>
            <a:endParaRPr lang="en-US" sz="2800" dirty="0"/>
          </a:p>
          <a:p>
            <a:r>
              <a:rPr lang="en-US" sz="2800" dirty="0" smtClean="0"/>
              <a:t>Staffing</a:t>
            </a:r>
          </a:p>
        </p:txBody>
      </p:sp>
      <p:pic>
        <p:nvPicPr>
          <p:cNvPr id="5122" name="Picture 2" descr="Image result for door many 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384" y="1962438"/>
            <a:ext cx="6045369" cy="316374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010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06905"/>
            <a:ext cx="10740421" cy="746849"/>
          </a:xfrm>
        </p:spPr>
        <p:txBody>
          <a:bodyPr rtlCol="0">
            <a:noAutofit/>
          </a:bodyPr>
          <a:lstStyle/>
          <a:p>
            <a:pPr>
              <a:defRPr/>
            </a:pPr>
            <a:r>
              <a:rPr lang="en-US" sz="4000" dirty="0" smtClean="0">
                <a:ea typeface="+mj-ea"/>
              </a:rPr>
              <a:t>Barriers—Staff</a:t>
            </a:r>
            <a:endParaRPr lang="en-US" sz="4000" dirty="0">
              <a:ea typeface="+mj-ea"/>
            </a:endParaRPr>
          </a:p>
        </p:txBody>
      </p:sp>
      <p:sp>
        <p:nvSpPr>
          <p:cNvPr id="3" name="Content Placeholder 2"/>
          <p:cNvSpPr>
            <a:spLocks noGrp="1"/>
          </p:cNvSpPr>
          <p:nvPr>
            <p:ph idx="1"/>
          </p:nvPr>
        </p:nvSpPr>
        <p:spPr>
          <a:xfrm>
            <a:off x="1337481" y="1853755"/>
            <a:ext cx="10153934" cy="4272410"/>
          </a:xfrm>
        </p:spPr>
        <p:txBody>
          <a:bodyPr>
            <a:noAutofit/>
          </a:bodyPr>
          <a:lstStyle/>
          <a:p>
            <a:pPr eaLnBrk="1" hangingPunct="1">
              <a:lnSpc>
                <a:spcPct val="80000"/>
              </a:lnSpc>
            </a:pPr>
            <a:r>
              <a:rPr lang="en-US" altLang="en-US" sz="2800" dirty="0" smtClean="0">
                <a:ea typeface="ヒラギノ角ゴ Pro W3" pitchFamily="124" charset="-128"/>
              </a:rPr>
              <a:t>Not </a:t>
            </a:r>
            <a:r>
              <a:rPr lang="en-US" altLang="en-US" sz="2800" dirty="0">
                <a:ea typeface="ヒラギノ角ゴ Pro W3" pitchFamily="124" charset="-128"/>
              </a:rPr>
              <a:t>trained adequately</a:t>
            </a:r>
          </a:p>
          <a:p>
            <a:pPr lvl="1">
              <a:lnSpc>
                <a:spcPct val="80000"/>
              </a:lnSpc>
            </a:pPr>
            <a:r>
              <a:rPr lang="en-US" altLang="en-US" sz="2800" dirty="0" smtClean="0">
                <a:ea typeface="ヒラギノ角ゴ Pro W3" pitchFamily="124" charset="-128"/>
              </a:rPr>
              <a:t>University </a:t>
            </a:r>
            <a:r>
              <a:rPr lang="en-US" altLang="en-US" sz="2800" dirty="0">
                <a:ea typeface="ヒラギノ角ゴ Pro W3" pitchFamily="124" charset="-128"/>
              </a:rPr>
              <a:t>of Kentucky: </a:t>
            </a:r>
            <a:r>
              <a:rPr lang="en-US" altLang="en-US" sz="2800" dirty="0">
                <a:ea typeface="ヒラギノ角ゴ Pro W3" pitchFamily="124" charset="-128"/>
                <a:hlinkClick r:id="rId3"/>
              </a:rPr>
              <a:t>https://</a:t>
            </a:r>
            <a:r>
              <a:rPr lang="en-US" altLang="en-US" sz="2800" dirty="0" smtClean="0">
                <a:ea typeface="ヒラギノ角ゴ Pro W3" pitchFamily="124" charset="-128"/>
                <a:hlinkClick r:id="rId3"/>
              </a:rPr>
              <a:t>dentistry.uky.edu/nursing-home-oral-health</a:t>
            </a:r>
            <a:r>
              <a:rPr lang="en-US" altLang="en-US" sz="2800" dirty="0" smtClean="0">
                <a:ea typeface="ヒラギノ角ゴ Pro W3" pitchFamily="124" charset="-128"/>
              </a:rPr>
              <a:t> </a:t>
            </a:r>
            <a:endParaRPr lang="en-US" altLang="en-US" sz="2800" dirty="0">
              <a:ea typeface="ヒラギノ角ゴ Pro W3" pitchFamily="124" charset="-128"/>
            </a:endParaRPr>
          </a:p>
          <a:p>
            <a:pPr eaLnBrk="1" hangingPunct="1">
              <a:lnSpc>
                <a:spcPct val="80000"/>
              </a:lnSpc>
            </a:pPr>
            <a:r>
              <a:rPr lang="en-US" altLang="en-US" sz="2800" dirty="0">
                <a:ea typeface="ヒラギノ角ゴ Pro W3" pitchFamily="124" charset="-128"/>
              </a:rPr>
              <a:t>Strategies for resistant residents are not understood</a:t>
            </a:r>
          </a:p>
          <a:p>
            <a:pPr lvl="1" eaLnBrk="1" hangingPunct="1">
              <a:lnSpc>
                <a:spcPct val="80000"/>
              </a:lnSpc>
            </a:pPr>
            <a:r>
              <a:rPr lang="en-US" altLang="en-US" sz="2800" dirty="0" smtClean="0">
                <a:ea typeface="ヒラギノ角ゴ Pro W3" pitchFamily="124" charset="-128"/>
              </a:rPr>
              <a:t>Texas Medical Foundation:</a:t>
            </a:r>
          </a:p>
          <a:p>
            <a:pPr lvl="1">
              <a:lnSpc>
                <a:spcPct val="80000"/>
              </a:lnSpc>
            </a:pPr>
            <a:r>
              <a:rPr lang="en-US" altLang="en-US" sz="2800" dirty="0">
                <a:ea typeface="ヒラギノ角ゴ Pro W3" pitchFamily="124" charset="-128"/>
                <a:hlinkClick r:id="rId4"/>
              </a:rPr>
              <a:t>https://</a:t>
            </a:r>
            <a:r>
              <a:rPr lang="en-US" altLang="en-US" sz="2800" dirty="0" smtClean="0">
                <a:ea typeface="ヒラギノ角ゴ Pro W3" pitchFamily="124" charset="-128"/>
                <a:hlinkClick r:id="rId4"/>
              </a:rPr>
              <a:t>www.tmf.org/Health-Care-Providers/Nursing-Homes/Smile-Proud-Oral-Health-Project</a:t>
            </a:r>
            <a:r>
              <a:rPr lang="en-US" altLang="en-US" sz="2800" dirty="0" smtClean="0">
                <a:ea typeface="ヒラギノ角ゴ Pro W3" pitchFamily="124" charset="-128"/>
              </a:rPr>
              <a:t> </a:t>
            </a:r>
            <a:endParaRPr lang="en-US" altLang="en-US" sz="2800" dirty="0">
              <a:ea typeface="ヒラギノ角ゴ Pro W3" pitchFamily="124" charset="-128"/>
            </a:endParaRPr>
          </a:p>
          <a:p>
            <a:pPr eaLnBrk="1" hangingPunct="1">
              <a:lnSpc>
                <a:spcPct val="80000"/>
              </a:lnSpc>
            </a:pPr>
            <a:r>
              <a:rPr lang="en-US" altLang="en-US" sz="2800" dirty="0" smtClean="0">
                <a:ea typeface="ヒラギノ角ゴ Pro W3" pitchFamily="124" charset="-128"/>
              </a:rPr>
              <a:t>Too many residents </a:t>
            </a:r>
            <a:r>
              <a:rPr lang="en-US" altLang="en-US" sz="2800" dirty="0">
                <a:ea typeface="ヒラギノ角ゴ Pro W3" pitchFamily="124" charset="-128"/>
              </a:rPr>
              <a:t>and </a:t>
            </a:r>
            <a:r>
              <a:rPr lang="en-US" altLang="en-US" sz="2800" dirty="0" smtClean="0">
                <a:ea typeface="ヒラギノ角ゴ Pro W3" pitchFamily="124" charset="-128"/>
              </a:rPr>
              <a:t>patient care tasks</a:t>
            </a:r>
            <a:endParaRPr lang="en-US" altLang="en-US" sz="2800" dirty="0">
              <a:ea typeface="ヒラギノ角ゴ Pro W3" pitchFamily="124" charset="-128"/>
            </a:endParaRPr>
          </a:p>
          <a:p>
            <a:pPr lvl="1" eaLnBrk="1" hangingPunct="1">
              <a:lnSpc>
                <a:spcPct val="80000"/>
              </a:lnSpc>
            </a:pPr>
            <a:r>
              <a:rPr lang="en-US" altLang="en-US" sz="2800" dirty="0" smtClean="0">
                <a:ea typeface="ヒラギノ角ゴ Pro W3" pitchFamily="124" charset="-128"/>
              </a:rPr>
              <a:t>Oral hygiene nursing aide intervention</a:t>
            </a:r>
          </a:p>
          <a:p>
            <a:pPr lvl="1">
              <a:lnSpc>
                <a:spcPct val="80000"/>
              </a:lnSpc>
            </a:pPr>
            <a:r>
              <a:rPr lang="en-US" altLang="en-US" sz="2000" dirty="0" err="1">
                <a:ea typeface="ヒラギノ角ゴ Pro W3" pitchFamily="124" charset="-128"/>
              </a:rPr>
              <a:t>Bassim</a:t>
            </a:r>
            <a:r>
              <a:rPr lang="en-US" altLang="en-US" sz="2000" dirty="0">
                <a:ea typeface="ヒラギノ角ゴ Pro W3" pitchFamily="124" charset="-128"/>
              </a:rPr>
              <a:t> CW, Gibson G, Ward T, </a:t>
            </a:r>
            <a:r>
              <a:rPr lang="en-US" altLang="en-US" sz="2000" dirty="0" err="1">
                <a:ea typeface="ヒラギノ角ゴ Pro W3" pitchFamily="124" charset="-128"/>
              </a:rPr>
              <a:t>Paphides</a:t>
            </a:r>
            <a:r>
              <a:rPr lang="en-US" altLang="en-US" sz="2000" dirty="0">
                <a:ea typeface="ヒラギノ角ゴ Pro W3" pitchFamily="124" charset="-128"/>
              </a:rPr>
              <a:t> BM, </a:t>
            </a:r>
            <a:r>
              <a:rPr lang="en-US" altLang="en-US" sz="2000" dirty="0" err="1">
                <a:ea typeface="ヒラギノ角ゴ Pro W3" pitchFamily="124" charset="-128"/>
              </a:rPr>
              <a:t>DeNucci</a:t>
            </a:r>
            <a:r>
              <a:rPr lang="en-US" altLang="en-US" sz="2000" dirty="0">
                <a:ea typeface="ヒラギノ角ゴ Pro W3" pitchFamily="124" charset="-128"/>
              </a:rPr>
              <a:t> DJ. Modification of Risk of Mortality from Pneumonia with Oral Hygiene Care, J Am </a:t>
            </a:r>
            <a:r>
              <a:rPr lang="en-US" altLang="en-US" sz="2000" dirty="0" err="1">
                <a:ea typeface="ヒラギノ角ゴ Pro W3" pitchFamily="124" charset="-128"/>
              </a:rPr>
              <a:t>Ger</a:t>
            </a:r>
            <a:r>
              <a:rPr lang="en-US" altLang="en-US" sz="2000" dirty="0">
                <a:ea typeface="ヒラギノ角ゴ Pro W3" pitchFamily="124" charset="-128"/>
              </a:rPr>
              <a:t> </a:t>
            </a:r>
            <a:r>
              <a:rPr lang="en-US" altLang="en-US" sz="2000" dirty="0" err="1">
                <a:ea typeface="ヒラギノ角ゴ Pro W3" pitchFamily="124" charset="-128"/>
              </a:rPr>
              <a:t>Soc</a:t>
            </a:r>
            <a:r>
              <a:rPr lang="en-US" altLang="en-US" sz="2000" dirty="0">
                <a:ea typeface="ヒラギノ角ゴ Pro W3" pitchFamily="124" charset="-128"/>
              </a:rPr>
              <a:t>, 2008, 56 (9): 1601-1607.</a:t>
            </a:r>
          </a:p>
        </p:txBody>
      </p:sp>
      <p:pic>
        <p:nvPicPr>
          <p:cNvPr id="7170" name="Picture 2" descr="Image result for nurse aide brush tee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9850" y="0"/>
            <a:ext cx="4072149" cy="2101755"/>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5028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91126"/>
            <a:ext cx="9603275" cy="662628"/>
          </a:xfrm>
        </p:spPr>
        <p:txBody>
          <a:bodyPr>
            <a:noAutofit/>
          </a:bodyPr>
          <a:lstStyle/>
          <a:p>
            <a:r>
              <a:rPr lang="en-US" sz="4000" dirty="0" smtClean="0"/>
              <a:t>Barriers—Self-Care Limitations</a:t>
            </a:r>
          </a:p>
        </p:txBody>
      </p:sp>
      <p:sp>
        <p:nvSpPr>
          <p:cNvPr id="3" name="Content Placeholder 2"/>
          <p:cNvSpPr>
            <a:spLocks noGrp="1"/>
          </p:cNvSpPr>
          <p:nvPr>
            <p:ph idx="1"/>
          </p:nvPr>
        </p:nvSpPr>
        <p:spPr>
          <a:xfrm>
            <a:off x="1451579" y="2015732"/>
            <a:ext cx="10615730" cy="3450613"/>
          </a:xfrm>
        </p:spPr>
        <p:txBody>
          <a:bodyPr>
            <a:noAutofit/>
          </a:bodyPr>
          <a:lstStyle/>
          <a:p>
            <a:r>
              <a:rPr lang="en-US" sz="2800" dirty="0" smtClean="0"/>
              <a:t>Disability, Depression, and Dementia</a:t>
            </a:r>
          </a:p>
          <a:p>
            <a:r>
              <a:rPr lang="en-US" sz="2800" dirty="0" smtClean="0"/>
              <a:t> “</a:t>
            </a:r>
            <a:r>
              <a:rPr lang="en-US" sz="2800" dirty="0"/>
              <a:t>Individuals with dementia have a right to good oral health. Oral health problems can and do impact upon their general health and quality of </a:t>
            </a:r>
            <a:r>
              <a:rPr lang="en-US" sz="2800" dirty="0" smtClean="0"/>
              <a:t>life</a:t>
            </a:r>
            <a:r>
              <a:rPr lang="en-US" sz="2800" dirty="0"/>
              <a:t>, causing pain and disrupting their lives. Oral health is an integral part of their overall wellbeing and is essential for comfortable eating, </a:t>
            </a:r>
            <a:r>
              <a:rPr lang="en-US" sz="2800" dirty="0" smtClean="0"/>
              <a:t>speech</a:t>
            </a:r>
            <a:r>
              <a:rPr lang="en-US" sz="2800" dirty="0"/>
              <a:t>, socializing and quality of life</a:t>
            </a:r>
            <a:r>
              <a:rPr lang="en-US" sz="2800" dirty="0" smtClean="0"/>
              <a:t>.”</a:t>
            </a:r>
            <a:endParaRPr lang="en-US" sz="2800" dirty="0"/>
          </a:p>
          <a:p>
            <a:pPr marL="0" indent="0">
              <a:buNone/>
            </a:pPr>
            <a:r>
              <a:rPr lang="en-US" sz="2800" dirty="0" smtClean="0"/>
              <a:t>	—The </a:t>
            </a:r>
            <a:r>
              <a:rPr lang="en-US" sz="2800" dirty="0"/>
              <a:t>World Federation of Public Health Associations</a:t>
            </a:r>
          </a:p>
        </p:txBody>
      </p:sp>
      <p:pic>
        <p:nvPicPr>
          <p:cNvPr id="1026" name="Picture 2" descr="Memory manipulation brain and eraser"/>
          <p:cNvPicPr>
            <a:picLocks noChangeAspect="1" noChangeArrowheads="1"/>
          </p:cNvPicPr>
          <p:nvPr/>
        </p:nvPicPr>
        <p:blipFill rotWithShape="1">
          <a:blip r:embed="rId3">
            <a:extLst>
              <a:ext uri="{28A0092B-C50C-407E-A947-70E740481C1C}">
                <a14:useLocalDpi xmlns:a14="http://schemas.microsoft.com/office/drawing/2010/main" val="0"/>
              </a:ext>
            </a:extLst>
          </a:blip>
          <a:srcRect l="7377" t="10113" r="8960" b="9240"/>
          <a:stretch/>
        </p:blipFill>
        <p:spPr bwMode="auto">
          <a:xfrm>
            <a:off x="9910068" y="0"/>
            <a:ext cx="2281932" cy="2158584"/>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06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a:t>Most U.S. adults cannot use printed health materials and tools with accuracy and consistency</a:t>
            </a:r>
          </a:p>
          <a:p>
            <a:r>
              <a:rPr lang="en-US" sz="2800" dirty="0" smtClean="0"/>
              <a:t>Older </a:t>
            </a:r>
            <a:r>
              <a:rPr lang="en-US" sz="2800" dirty="0"/>
              <a:t>adults </a:t>
            </a:r>
            <a:r>
              <a:rPr lang="en-US" sz="2800" dirty="0" smtClean="0"/>
              <a:t>more than twice as likely </a:t>
            </a:r>
            <a:r>
              <a:rPr lang="en-US" sz="2800" dirty="0"/>
              <a:t>to lack health </a:t>
            </a:r>
            <a:r>
              <a:rPr lang="en-US" sz="2800" dirty="0" smtClean="0"/>
              <a:t>literacy</a:t>
            </a:r>
          </a:p>
          <a:p>
            <a:r>
              <a:rPr lang="en-US" sz="2800" dirty="0" smtClean="0"/>
              <a:t>CDC recommendations:</a:t>
            </a:r>
          </a:p>
          <a:p>
            <a:pPr lvl="1"/>
            <a:r>
              <a:rPr lang="en-US" sz="2600" dirty="0" smtClean="0"/>
              <a:t>Address expectations</a:t>
            </a:r>
          </a:p>
          <a:p>
            <a:pPr lvl="1"/>
            <a:r>
              <a:rPr lang="en-US" sz="2800" dirty="0" smtClean="0"/>
              <a:t>Improve environment</a:t>
            </a:r>
          </a:p>
          <a:p>
            <a:pPr lvl="1"/>
            <a:r>
              <a:rPr lang="en-US" sz="2800" dirty="0" smtClean="0"/>
              <a:t>Improve oral and print communication</a:t>
            </a:r>
            <a:endParaRPr lang="en-US" sz="2800" dirty="0"/>
          </a:p>
        </p:txBody>
      </p:sp>
      <p:sp>
        <p:nvSpPr>
          <p:cNvPr id="5" name="Title 1"/>
          <p:cNvSpPr>
            <a:spLocks noGrp="1"/>
          </p:cNvSpPr>
          <p:nvPr>
            <p:ph type="title"/>
          </p:nvPr>
        </p:nvSpPr>
        <p:spPr>
          <a:xfrm>
            <a:off x="1451579" y="1179094"/>
            <a:ext cx="9603275" cy="674659"/>
          </a:xfrm>
        </p:spPr>
        <p:txBody>
          <a:bodyPr>
            <a:noAutofit/>
          </a:bodyPr>
          <a:lstStyle/>
          <a:p>
            <a:r>
              <a:rPr lang="en-US" sz="4000" dirty="0" smtClean="0"/>
              <a:t>Barriers—Health </a:t>
            </a:r>
            <a:r>
              <a:rPr lang="en-US" sz="4000" dirty="0"/>
              <a:t>Literacy</a:t>
            </a:r>
            <a:endParaRPr lang="en-US" sz="4000" dirty="0" smtClean="0"/>
          </a:p>
        </p:txBody>
      </p:sp>
      <p:pic>
        <p:nvPicPr>
          <p:cNvPr id="2050" name="Picture 2" descr="Image result for old man health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021" y="-51248"/>
            <a:ext cx="2066979" cy="2066979"/>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08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579" y="1853754"/>
            <a:ext cx="9603275" cy="3612591"/>
          </a:xfrm>
        </p:spPr>
        <p:txBody>
          <a:bodyPr>
            <a:noAutofit/>
          </a:bodyPr>
          <a:lstStyle/>
          <a:p>
            <a:r>
              <a:rPr lang="en-US" sz="2800" dirty="0" smtClean="0"/>
              <a:t>Benefits </a:t>
            </a:r>
            <a:r>
              <a:rPr lang="en-US" sz="2800" dirty="0"/>
              <a:t>lost at </a:t>
            </a:r>
            <a:r>
              <a:rPr lang="en-US" sz="2800" dirty="0" smtClean="0"/>
              <a:t>retirement</a:t>
            </a:r>
          </a:p>
          <a:p>
            <a:pPr lvl="1"/>
            <a:r>
              <a:rPr lang="en-US" sz="2800" dirty="0" smtClean="0"/>
              <a:t>12</a:t>
            </a:r>
            <a:r>
              <a:rPr lang="en-US" sz="2800" dirty="0"/>
              <a:t>% </a:t>
            </a:r>
            <a:r>
              <a:rPr lang="en-US" sz="2800" dirty="0" smtClean="0"/>
              <a:t>on Medicare </a:t>
            </a:r>
            <a:r>
              <a:rPr lang="en-US" sz="2800" dirty="0"/>
              <a:t>have some dental </a:t>
            </a:r>
            <a:r>
              <a:rPr lang="en-US" sz="2800" dirty="0" smtClean="0"/>
              <a:t>insurance</a:t>
            </a:r>
            <a:endParaRPr lang="en-US" sz="2800" dirty="0"/>
          </a:p>
          <a:p>
            <a:r>
              <a:rPr lang="en-US" sz="2800" dirty="0" smtClean="0"/>
              <a:t>Medicare—no </a:t>
            </a:r>
            <a:r>
              <a:rPr lang="en-US" sz="2800" dirty="0"/>
              <a:t>routine dental </a:t>
            </a:r>
            <a:r>
              <a:rPr lang="en-US" sz="2800" dirty="0" smtClean="0"/>
              <a:t>care</a:t>
            </a:r>
          </a:p>
          <a:p>
            <a:pPr lvl="1"/>
            <a:r>
              <a:rPr lang="en-US" sz="2800" dirty="0" smtClean="0"/>
              <a:t>Advocates </a:t>
            </a:r>
            <a:r>
              <a:rPr lang="en-US" sz="2800" dirty="0"/>
              <a:t>are </a:t>
            </a:r>
            <a:r>
              <a:rPr lang="en-US" sz="2800" dirty="0" smtClean="0"/>
              <a:t>trying</a:t>
            </a:r>
            <a:endParaRPr lang="en-US" sz="2800" dirty="0"/>
          </a:p>
          <a:p>
            <a:r>
              <a:rPr lang="en-US" sz="2800" dirty="0" smtClean="0"/>
              <a:t>Medicaid—no </a:t>
            </a:r>
            <a:r>
              <a:rPr lang="en-US" sz="2800" dirty="0"/>
              <a:t>dental required for seniors or </a:t>
            </a:r>
            <a:r>
              <a:rPr lang="en-US" sz="2800" dirty="0" smtClean="0"/>
              <a:t>disabled</a:t>
            </a:r>
          </a:p>
          <a:p>
            <a:pPr lvl="1"/>
            <a:r>
              <a:rPr lang="en-US" sz="2800" dirty="0" smtClean="0"/>
              <a:t>Varies </a:t>
            </a:r>
            <a:r>
              <a:rPr lang="en-US" sz="2800" dirty="0"/>
              <a:t>by state, poor dentist </a:t>
            </a:r>
            <a:r>
              <a:rPr lang="en-US" sz="2800" dirty="0" smtClean="0"/>
              <a:t>participation</a:t>
            </a:r>
            <a:endParaRPr lang="en-US" sz="2800" dirty="0"/>
          </a:p>
          <a:p>
            <a:r>
              <a:rPr lang="en-US" sz="2800" dirty="0" smtClean="0"/>
              <a:t>Lower </a:t>
            </a:r>
            <a:r>
              <a:rPr lang="en-US" sz="2800" dirty="0"/>
              <a:t>SES—less preventive and restorative when </a:t>
            </a:r>
            <a:r>
              <a:rPr lang="en-US" sz="2800" dirty="0" smtClean="0"/>
              <a:t>younger</a:t>
            </a:r>
            <a:endParaRPr lang="en-US" sz="2800" dirty="0"/>
          </a:p>
        </p:txBody>
      </p:sp>
      <p:sp>
        <p:nvSpPr>
          <p:cNvPr id="6" name="Title 1"/>
          <p:cNvSpPr>
            <a:spLocks noGrp="1"/>
          </p:cNvSpPr>
          <p:nvPr>
            <p:ph type="title"/>
          </p:nvPr>
        </p:nvSpPr>
        <p:spPr>
          <a:xfrm>
            <a:off x="1451579" y="1191126"/>
            <a:ext cx="9603275" cy="662628"/>
          </a:xfrm>
        </p:spPr>
        <p:txBody>
          <a:bodyPr>
            <a:noAutofit/>
          </a:bodyPr>
          <a:lstStyle/>
          <a:p>
            <a:r>
              <a:rPr lang="en-US" sz="4000" dirty="0" smtClean="0"/>
              <a:t>Barriers—Insurance </a:t>
            </a:r>
            <a:r>
              <a:rPr lang="en-US" sz="4000" dirty="0"/>
              <a:t>Gap</a:t>
            </a:r>
            <a:br>
              <a:rPr lang="en-US" sz="4000" dirty="0"/>
            </a:br>
            <a:endParaRPr lang="en-US" sz="4000" dirty="0" smtClean="0"/>
          </a:p>
        </p:txBody>
      </p:sp>
      <p:pic>
        <p:nvPicPr>
          <p:cNvPr id="3074" name="Picture 2" descr="Image result for uninsured seni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0"/>
            <a:ext cx="2971800" cy="247650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386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81" y="804519"/>
            <a:ext cx="9586273" cy="1049235"/>
          </a:xfrm>
        </p:spPr>
        <p:txBody>
          <a:bodyPr>
            <a:normAutofit/>
          </a:bodyPr>
          <a:lstStyle/>
          <a:p>
            <a:r>
              <a:rPr lang="en-US" sz="4000" dirty="0" smtClean="0"/>
              <a:t>The Unifying Goal</a:t>
            </a:r>
            <a:endParaRPr lang="en-US" sz="4000"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174" y="1566519"/>
            <a:ext cx="6106680" cy="509261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50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15189"/>
            <a:ext cx="10447653" cy="638565"/>
          </a:xfrm>
        </p:spPr>
        <p:txBody>
          <a:bodyPr>
            <a:noAutofit/>
          </a:bodyPr>
          <a:lstStyle/>
          <a:p>
            <a:r>
              <a:rPr lang="en-US" sz="4000" dirty="0" smtClean="0"/>
              <a:t>Barriers—Geriatric </a:t>
            </a:r>
            <a:r>
              <a:rPr lang="en-US" sz="4000" dirty="0"/>
              <a:t>Dental Education</a:t>
            </a:r>
            <a:br>
              <a:rPr lang="en-US" sz="4000" dirty="0"/>
            </a:br>
            <a:endParaRPr lang="en-US" sz="4000" dirty="0"/>
          </a:p>
        </p:txBody>
      </p:sp>
      <p:sp>
        <p:nvSpPr>
          <p:cNvPr id="3" name="Content Placeholder 2"/>
          <p:cNvSpPr>
            <a:spLocks noGrp="1"/>
          </p:cNvSpPr>
          <p:nvPr>
            <p:ph idx="1"/>
          </p:nvPr>
        </p:nvSpPr>
        <p:spPr>
          <a:xfrm>
            <a:off x="1451579" y="1853754"/>
            <a:ext cx="10447653" cy="3612591"/>
          </a:xfrm>
        </p:spPr>
        <p:txBody>
          <a:bodyPr>
            <a:noAutofit/>
          </a:bodyPr>
          <a:lstStyle/>
          <a:p>
            <a:r>
              <a:rPr lang="en-US" sz="2800" dirty="0" smtClean="0"/>
              <a:t>National </a:t>
            </a:r>
            <a:r>
              <a:rPr lang="en-US" sz="2800" dirty="0"/>
              <a:t>Institute on Aging </a:t>
            </a:r>
            <a:r>
              <a:rPr lang="en-US" sz="2800" dirty="0" smtClean="0"/>
              <a:t>(1987)—need by 2000 (never achieved)</a:t>
            </a:r>
          </a:p>
          <a:p>
            <a:pPr lvl="1"/>
            <a:r>
              <a:rPr lang="en-US" sz="2600" dirty="0" smtClean="0"/>
              <a:t>1,500 </a:t>
            </a:r>
            <a:r>
              <a:rPr lang="en-US" sz="2600" dirty="0"/>
              <a:t>geriatric dental </a:t>
            </a:r>
            <a:r>
              <a:rPr lang="en-US" sz="2600" dirty="0" smtClean="0"/>
              <a:t>teachers and 7,500 </a:t>
            </a:r>
            <a:r>
              <a:rPr lang="en-US" sz="2600" dirty="0"/>
              <a:t>dental </a:t>
            </a:r>
            <a:r>
              <a:rPr lang="en-US" sz="2600" dirty="0" smtClean="0"/>
              <a:t>practitioners</a:t>
            </a:r>
            <a:endParaRPr lang="en-US" sz="2600" dirty="0"/>
          </a:p>
          <a:p>
            <a:r>
              <a:rPr lang="en-US" sz="2800" dirty="0" smtClean="0"/>
              <a:t>Clinical geriatric training in dental programs—23%</a:t>
            </a:r>
          </a:p>
          <a:p>
            <a:r>
              <a:rPr lang="en-US" sz="2800" dirty="0" smtClean="0"/>
              <a:t>CODA: </a:t>
            </a:r>
            <a:r>
              <a:rPr lang="en-US" sz="2800" dirty="0"/>
              <a:t>“Graduates must be competent in </a:t>
            </a:r>
            <a:r>
              <a:rPr lang="en-US" sz="2800" dirty="0" smtClean="0"/>
              <a:t>providing </a:t>
            </a:r>
            <a:r>
              <a:rPr lang="en-US" sz="2800" dirty="0"/>
              <a:t>oral health care within the scope of general dentistry to patients in all stages of life.”</a:t>
            </a:r>
          </a:p>
          <a:p>
            <a:r>
              <a:rPr lang="en-US" sz="2800" dirty="0" smtClean="0"/>
              <a:t>Mini-residency </a:t>
            </a:r>
            <a:r>
              <a:rPr lang="en-US" sz="2800" dirty="0"/>
              <a:t>in Nursing Home and Long-Term Care for the Dental Team (University of </a:t>
            </a:r>
            <a:r>
              <a:rPr lang="en-US" sz="2800" dirty="0" smtClean="0"/>
              <a:t>Minnesota)</a:t>
            </a:r>
            <a:endParaRPr lang="en-US" sz="2800" dirty="0"/>
          </a:p>
        </p:txBody>
      </p:sp>
      <p:pic>
        <p:nvPicPr>
          <p:cNvPr id="4098" name="Picture 2" descr="Image result for dental graduation 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663908" cy="124437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545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73707"/>
            <a:ext cx="10353734" cy="680047"/>
          </a:xfrm>
        </p:spPr>
        <p:txBody>
          <a:bodyPr>
            <a:noAutofit/>
          </a:bodyPr>
          <a:lstStyle/>
          <a:p>
            <a:r>
              <a:rPr lang="en-US" sz="4000" dirty="0" smtClean="0"/>
              <a:t>Poor Oral Health in Nursing homes</a:t>
            </a:r>
            <a:endParaRPr lang="en-US" sz="4000" dirty="0"/>
          </a:p>
        </p:txBody>
      </p:sp>
      <p:sp>
        <p:nvSpPr>
          <p:cNvPr id="3" name="Content Placeholder 2"/>
          <p:cNvSpPr>
            <a:spLocks noGrp="1"/>
          </p:cNvSpPr>
          <p:nvPr>
            <p:ph idx="1"/>
          </p:nvPr>
        </p:nvSpPr>
        <p:spPr>
          <a:xfrm>
            <a:off x="1451579" y="1853754"/>
            <a:ext cx="9603275" cy="3612591"/>
          </a:xfrm>
        </p:spPr>
        <p:txBody>
          <a:bodyPr>
            <a:noAutofit/>
          </a:bodyPr>
          <a:lstStyle/>
          <a:p>
            <a:r>
              <a:rPr lang="en-US" sz="2800" dirty="0" smtClean="0"/>
              <a:t>Lack intact </a:t>
            </a:r>
            <a:r>
              <a:rPr lang="en-US" sz="2800" dirty="0"/>
              <a:t>dentition (20+ Teeth</a:t>
            </a:r>
            <a:r>
              <a:rPr lang="en-US" sz="2800" dirty="0" smtClean="0"/>
              <a:t>)</a:t>
            </a:r>
          </a:p>
          <a:p>
            <a:pPr lvl="1"/>
            <a:r>
              <a:rPr lang="en-US" sz="2800" dirty="0" smtClean="0"/>
              <a:t>Mortality</a:t>
            </a:r>
            <a:endParaRPr lang="en-US" sz="2800" dirty="0"/>
          </a:p>
          <a:p>
            <a:pPr lvl="1"/>
            <a:r>
              <a:rPr lang="en-US" sz="2800" dirty="0" smtClean="0"/>
              <a:t>Diet and malnutrition</a:t>
            </a:r>
            <a:endParaRPr lang="en-US" sz="2800" dirty="0"/>
          </a:p>
          <a:p>
            <a:pPr lvl="1"/>
            <a:r>
              <a:rPr lang="en-US" sz="2800" dirty="0" smtClean="0"/>
              <a:t>Socialization and self-esteem</a:t>
            </a:r>
            <a:endParaRPr lang="en-US" sz="2800" dirty="0"/>
          </a:p>
          <a:p>
            <a:r>
              <a:rPr lang="en-US" sz="2800" dirty="0" smtClean="0"/>
              <a:t>High </a:t>
            </a:r>
            <a:r>
              <a:rPr lang="en-US" sz="2800" dirty="0"/>
              <a:t>oral bacterial </a:t>
            </a:r>
            <a:r>
              <a:rPr lang="en-US" sz="2800" dirty="0" smtClean="0"/>
              <a:t>load</a:t>
            </a:r>
          </a:p>
          <a:p>
            <a:pPr lvl="1"/>
            <a:r>
              <a:rPr lang="en-US" sz="2800" dirty="0" smtClean="0"/>
              <a:t>Aspiration pneumonia</a:t>
            </a:r>
            <a:endParaRPr lang="en-US" sz="2800" dirty="0"/>
          </a:p>
          <a:p>
            <a:r>
              <a:rPr lang="en-US" sz="2800" dirty="0" smtClean="0"/>
              <a:t>Stress, depression, dementia </a:t>
            </a:r>
            <a:r>
              <a:rPr lang="en-US" sz="2800" dirty="0"/>
              <a:t>risk</a:t>
            </a:r>
            <a:endParaRPr lang="en-US" sz="2800" dirty="0" smtClean="0"/>
          </a:p>
        </p:txBody>
      </p:sp>
      <p:pic>
        <p:nvPicPr>
          <p:cNvPr id="614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369" r="15592"/>
          <a:stretch/>
        </p:blipFill>
        <p:spPr bwMode="auto">
          <a:xfrm>
            <a:off x="7795029" y="2988860"/>
            <a:ext cx="4296887" cy="372323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19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451579" y="1066800"/>
            <a:ext cx="10588021" cy="786954"/>
          </a:xfrm>
        </p:spPr>
        <p:txBody>
          <a:bodyPr>
            <a:noAutofit/>
          </a:bodyPr>
          <a:lstStyle/>
          <a:p>
            <a:pPr eaLnBrk="1" hangingPunct="1"/>
            <a:r>
              <a:rPr lang="en-US" altLang="en-US" sz="4000" dirty="0">
                <a:ea typeface="ヒラギノ角ゴ Pro W3" pitchFamily="124" charset="-128"/>
              </a:rPr>
              <a:t>#1 Cause of Death in Nursing Homes?</a:t>
            </a:r>
          </a:p>
        </p:txBody>
      </p:sp>
      <p:sp>
        <p:nvSpPr>
          <p:cNvPr id="7" name="Content Placeholder 2"/>
          <p:cNvSpPr>
            <a:spLocks noGrp="1"/>
          </p:cNvSpPr>
          <p:nvPr>
            <p:ph idx="1"/>
          </p:nvPr>
        </p:nvSpPr>
        <p:spPr>
          <a:xfrm>
            <a:off x="1451579" y="1905001"/>
            <a:ext cx="9617474" cy="4221163"/>
          </a:xfrm>
        </p:spPr>
        <p:txBody>
          <a:bodyPr>
            <a:normAutofit/>
          </a:bodyPr>
          <a:lstStyle/>
          <a:p>
            <a:pPr lvl="1" eaLnBrk="1" hangingPunct="1">
              <a:lnSpc>
                <a:spcPct val="80000"/>
              </a:lnSpc>
            </a:pPr>
            <a:r>
              <a:rPr lang="en-US" altLang="en-US" sz="2800" dirty="0" smtClean="0">
                <a:ea typeface="ヒラギノ角ゴ Pro W3" pitchFamily="124" charset="-128"/>
              </a:rPr>
              <a:t>2008 Florida study: </a:t>
            </a:r>
            <a:r>
              <a:rPr lang="en-US" altLang="en-US" sz="2800" dirty="0">
                <a:ea typeface="ヒラギノ角ゴ Pro W3" pitchFamily="124" charset="-128"/>
              </a:rPr>
              <a:t>Nursing home residents who had daily mouth care provided by </a:t>
            </a:r>
            <a:r>
              <a:rPr lang="en-US" altLang="en-US" sz="2800" i="1" dirty="0">
                <a:solidFill>
                  <a:srgbClr val="C00000"/>
                </a:solidFill>
                <a:ea typeface="ヒラギノ角ゴ Pro W3" pitchFamily="124" charset="-128"/>
              </a:rPr>
              <a:t>nursing assistants whose only job was to provide oral care </a:t>
            </a:r>
            <a:r>
              <a:rPr lang="en-US" altLang="en-US" sz="2800" dirty="0">
                <a:ea typeface="ヒラギノ角ゴ Pro W3" pitchFamily="124" charset="-128"/>
              </a:rPr>
              <a:t>had much less risk (3 times less risk) of dying from pneumonia than those residents who did not receive the daily care from the nursing assistant designated to do oral care.</a:t>
            </a:r>
          </a:p>
          <a:p>
            <a:pPr lvl="1" eaLnBrk="1" hangingPunct="1">
              <a:lnSpc>
                <a:spcPct val="80000"/>
              </a:lnSpc>
            </a:pPr>
            <a:r>
              <a:rPr lang="en-US" altLang="en-US" sz="2800" dirty="0" err="1" smtClean="0">
                <a:ea typeface="ヒラギノ角ゴ Pro W3" pitchFamily="124" charset="-128"/>
              </a:rPr>
              <a:t>Bassim</a:t>
            </a:r>
            <a:r>
              <a:rPr lang="en-US" altLang="en-US" sz="2800" dirty="0" smtClean="0">
                <a:ea typeface="ヒラギノ角ゴ Pro W3" pitchFamily="124" charset="-128"/>
              </a:rPr>
              <a:t> CW, Gibson G, Ward T, </a:t>
            </a:r>
            <a:r>
              <a:rPr lang="en-US" altLang="en-US" sz="2800" dirty="0" err="1" smtClean="0">
                <a:ea typeface="ヒラギノ角ゴ Pro W3" pitchFamily="124" charset="-128"/>
              </a:rPr>
              <a:t>Paphides</a:t>
            </a:r>
            <a:r>
              <a:rPr lang="en-US" altLang="en-US" sz="2800" dirty="0" smtClean="0">
                <a:ea typeface="ヒラギノ角ゴ Pro W3" pitchFamily="124" charset="-128"/>
              </a:rPr>
              <a:t> BM, </a:t>
            </a:r>
            <a:r>
              <a:rPr lang="en-US" altLang="en-US" sz="2800" dirty="0" err="1" smtClean="0">
                <a:ea typeface="ヒラギノ角ゴ Pro W3" pitchFamily="124" charset="-128"/>
              </a:rPr>
              <a:t>DeNucci</a:t>
            </a:r>
            <a:r>
              <a:rPr lang="en-US" altLang="en-US" sz="2800" dirty="0" smtClean="0">
                <a:ea typeface="ヒラギノ角ゴ Pro W3" pitchFamily="124" charset="-128"/>
              </a:rPr>
              <a:t> DJ. Modification of Risk of Mortality from Pneumonia with Oral Hygiene Care, J</a:t>
            </a:r>
            <a:r>
              <a:rPr lang="en-US" altLang="en-US" sz="2800" dirty="0">
                <a:ea typeface="ヒラギノ角ゴ Pro W3" pitchFamily="124" charset="-128"/>
              </a:rPr>
              <a:t> </a:t>
            </a:r>
            <a:r>
              <a:rPr lang="en-US" altLang="en-US" sz="2800" dirty="0" smtClean="0">
                <a:ea typeface="ヒラギノ角ゴ Pro W3" pitchFamily="124" charset="-128"/>
              </a:rPr>
              <a:t>Am </a:t>
            </a:r>
            <a:r>
              <a:rPr lang="en-US" altLang="en-US" sz="2800" dirty="0" err="1" smtClean="0">
                <a:ea typeface="ヒラギノ角ゴ Pro W3" pitchFamily="124" charset="-128"/>
              </a:rPr>
              <a:t>Ger</a:t>
            </a:r>
            <a:r>
              <a:rPr lang="en-US" altLang="en-US" sz="2800" dirty="0" smtClean="0">
                <a:ea typeface="ヒラギノ角ゴ Pro W3" pitchFamily="124" charset="-128"/>
              </a:rPr>
              <a:t> </a:t>
            </a:r>
            <a:r>
              <a:rPr lang="en-US" altLang="en-US" sz="2800" dirty="0" err="1" smtClean="0">
                <a:ea typeface="ヒラギノ角ゴ Pro W3" pitchFamily="124" charset="-128"/>
              </a:rPr>
              <a:t>Soc</a:t>
            </a:r>
            <a:r>
              <a:rPr lang="en-US" altLang="en-US" sz="2800" dirty="0" smtClean="0">
                <a:ea typeface="ヒラギノ角ゴ Pro W3" pitchFamily="124" charset="-128"/>
              </a:rPr>
              <a:t>, 2008, 56 (9): 1601-1607.</a:t>
            </a:r>
            <a:endParaRPr lang="en-US" altLang="en-US" sz="2800" dirty="0">
              <a:ea typeface="ヒラギノ角ゴ Pro W3" pitchFamily="124" charset="-128"/>
            </a:endParaRPr>
          </a:p>
        </p:txBody>
      </p:sp>
    </p:spTree>
    <p:custDataLst>
      <p:tags r:id="rId1"/>
    </p:custDataLst>
    <p:extLst>
      <p:ext uri="{BB962C8B-B14F-4D97-AF65-F5344CB8AC3E}">
        <p14:creationId xmlns:p14="http://schemas.microsoft.com/office/powerpoint/2010/main" val="514948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58779"/>
            <a:ext cx="9603275" cy="794975"/>
          </a:xfrm>
        </p:spPr>
        <p:txBody>
          <a:bodyPr>
            <a:noAutofit/>
          </a:bodyPr>
          <a:lstStyle/>
          <a:p>
            <a:r>
              <a:rPr lang="en-US" sz="4000" dirty="0"/>
              <a:t>Tooth Loss</a:t>
            </a:r>
          </a:p>
        </p:txBody>
      </p:sp>
      <p:sp>
        <p:nvSpPr>
          <p:cNvPr id="3" name="Content Placeholder 2"/>
          <p:cNvSpPr>
            <a:spLocks noGrp="1"/>
          </p:cNvSpPr>
          <p:nvPr>
            <p:ph idx="1"/>
          </p:nvPr>
        </p:nvSpPr>
        <p:spPr>
          <a:xfrm>
            <a:off x="1451579" y="1853754"/>
            <a:ext cx="9603275" cy="4125941"/>
          </a:xfrm>
        </p:spPr>
        <p:txBody>
          <a:bodyPr>
            <a:noAutofit/>
          </a:bodyPr>
          <a:lstStyle/>
          <a:p>
            <a:r>
              <a:rPr lang="en-US" sz="2800" dirty="0" smtClean="0"/>
              <a:t>Impact on quality of life</a:t>
            </a:r>
            <a:endParaRPr lang="en-US" sz="2800" dirty="0"/>
          </a:p>
          <a:p>
            <a:r>
              <a:rPr lang="en-US" sz="2800" dirty="0" smtClean="0"/>
              <a:t>Functional dentition (WHO): 20 teeth</a:t>
            </a:r>
          </a:p>
          <a:p>
            <a:pPr lvl="1"/>
            <a:r>
              <a:rPr lang="en-US" sz="2800" dirty="0" smtClean="0"/>
              <a:t>Average </a:t>
            </a:r>
            <a:r>
              <a:rPr lang="en-US" sz="2800" dirty="0"/>
              <a:t>remaining </a:t>
            </a:r>
            <a:r>
              <a:rPr lang="en-US" sz="2800" dirty="0" smtClean="0"/>
              <a:t>(65+): </a:t>
            </a:r>
            <a:r>
              <a:rPr lang="en-US" sz="2800" dirty="0"/>
              <a:t>19</a:t>
            </a:r>
          </a:p>
          <a:p>
            <a:r>
              <a:rPr lang="en-US" sz="2800" dirty="0" smtClean="0"/>
              <a:t>Less </a:t>
            </a:r>
            <a:r>
              <a:rPr lang="en-US" sz="2800" dirty="0" err="1" smtClean="0"/>
              <a:t>edentulism</a:t>
            </a:r>
            <a:endParaRPr lang="en-US" sz="2800" dirty="0" smtClean="0"/>
          </a:p>
          <a:p>
            <a:pPr lvl="1"/>
            <a:r>
              <a:rPr lang="en-US" sz="2800" dirty="0" smtClean="0"/>
              <a:t>31</a:t>
            </a:r>
            <a:r>
              <a:rPr lang="en-US" sz="2800" dirty="0"/>
              <a:t>% (1988-94), 25% (1998-2004) 19% (2011-12) in 65+</a:t>
            </a:r>
          </a:p>
          <a:p>
            <a:r>
              <a:rPr lang="en-US" sz="2800" dirty="0" smtClean="0"/>
              <a:t>Inefficiency of dentures and partials</a:t>
            </a:r>
            <a:endParaRPr lang="en-US" sz="2800" dirty="0"/>
          </a:p>
          <a:p>
            <a:r>
              <a:rPr lang="en-US" sz="2800" dirty="0" smtClean="0"/>
              <a:t>Disparities </a:t>
            </a:r>
            <a:endParaRPr lang="en-US" sz="2800" dirty="0"/>
          </a:p>
        </p:txBody>
      </p:sp>
      <p:pic>
        <p:nvPicPr>
          <p:cNvPr id="48130" name="Picture 2" descr="Image result for partially edentulous"/>
          <p:cNvPicPr>
            <a:picLocks noChangeAspect="1" noChangeArrowheads="1"/>
          </p:cNvPicPr>
          <p:nvPr/>
        </p:nvPicPr>
        <p:blipFill rotWithShape="1">
          <a:blip r:embed="rId3">
            <a:extLst>
              <a:ext uri="{28A0092B-C50C-407E-A947-70E740481C1C}">
                <a14:useLocalDpi xmlns:a14="http://schemas.microsoft.com/office/drawing/2010/main" val="0"/>
              </a:ext>
            </a:extLst>
          </a:blip>
          <a:srcRect l="7873" r="1667"/>
          <a:stretch/>
        </p:blipFill>
        <p:spPr bwMode="auto">
          <a:xfrm>
            <a:off x="5799222" y="178859"/>
            <a:ext cx="6244388" cy="2244307"/>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51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55032"/>
            <a:ext cx="9603275" cy="698722"/>
          </a:xfrm>
        </p:spPr>
        <p:txBody>
          <a:bodyPr>
            <a:noAutofit/>
          </a:bodyPr>
          <a:lstStyle/>
          <a:p>
            <a:r>
              <a:rPr lang="en-US" sz="4000" dirty="0"/>
              <a:t>Dental Caries</a:t>
            </a:r>
          </a:p>
        </p:txBody>
      </p:sp>
      <p:sp>
        <p:nvSpPr>
          <p:cNvPr id="3" name="Content Placeholder 2"/>
          <p:cNvSpPr>
            <a:spLocks noGrp="1"/>
          </p:cNvSpPr>
          <p:nvPr>
            <p:ph idx="1"/>
          </p:nvPr>
        </p:nvSpPr>
        <p:spPr>
          <a:xfrm>
            <a:off x="1451579" y="1853754"/>
            <a:ext cx="9603275" cy="3612591"/>
          </a:xfrm>
        </p:spPr>
        <p:txBody>
          <a:bodyPr>
            <a:noAutofit/>
          </a:bodyPr>
          <a:lstStyle/>
          <a:p>
            <a:r>
              <a:rPr lang="en-US" sz="2800" dirty="0" smtClean="0"/>
              <a:t>Caries experience and untreated decay</a:t>
            </a:r>
            <a:endParaRPr lang="en-US" sz="2800" dirty="0"/>
          </a:p>
          <a:p>
            <a:r>
              <a:rPr lang="en-US" sz="2800" dirty="0" smtClean="0"/>
              <a:t>Public </a:t>
            </a:r>
            <a:r>
              <a:rPr lang="en-US" sz="2800" dirty="0"/>
              <a:t>and </a:t>
            </a:r>
            <a:r>
              <a:rPr lang="en-US" sz="2800" dirty="0" smtClean="0"/>
              <a:t>policymakers</a:t>
            </a:r>
          </a:p>
          <a:p>
            <a:pPr lvl="1"/>
            <a:r>
              <a:rPr lang="en-US" sz="2800" dirty="0" smtClean="0"/>
              <a:t>Concentrate </a:t>
            </a:r>
            <a:r>
              <a:rPr lang="en-US" sz="2800" dirty="0"/>
              <a:t>on the young</a:t>
            </a:r>
          </a:p>
          <a:p>
            <a:r>
              <a:rPr lang="en-US" sz="2800" dirty="0" smtClean="0"/>
              <a:t>root caries and tooth </a:t>
            </a:r>
            <a:r>
              <a:rPr lang="en-US" sz="2800" dirty="0"/>
              <a:t>loss in older </a:t>
            </a:r>
            <a:r>
              <a:rPr lang="en-US" sz="2800" dirty="0" smtClean="0"/>
              <a:t>adults</a:t>
            </a:r>
          </a:p>
          <a:p>
            <a:pPr lvl="1"/>
            <a:r>
              <a:rPr lang="en-US" sz="2800" dirty="0" smtClean="0"/>
              <a:t>prescription </a:t>
            </a:r>
            <a:r>
              <a:rPr lang="en-US" sz="2800" dirty="0"/>
              <a:t>fluoride gel (5000 </a:t>
            </a:r>
            <a:r>
              <a:rPr lang="en-US" sz="2800" dirty="0" smtClean="0"/>
              <a:t>ppm)</a:t>
            </a:r>
          </a:p>
          <a:p>
            <a:r>
              <a:rPr lang="en-US" sz="2800" dirty="0" smtClean="0"/>
              <a:t>Poor surveillance (</a:t>
            </a:r>
            <a:r>
              <a:rPr lang="en-US" sz="2800" dirty="0"/>
              <a:t>institutionalized older adults</a:t>
            </a:r>
            <a:r>
              <a:rPr lang="en-US" sz="2800" dirty="0" smtClean="0"/>
              <a:t>)</a:t>
            </a:r>
          </a:p>
          <a:p>
            <a:pPr lvl="1"/>
            <a:r>
              <a:rPr lang="en-US" sz="2800" dirty="0" smtClean="0"/>
              <a:t>NHANES (none), BRFSS (phone survey)</a:t>
            </a:r>
            <a:endParaRPr lang="en-US" sz="2800" dirty="0"/>
          </a:p>
        </p:txBody>
      </p:sp>
      <p:pic>
        <p:nvPicPr>
          <p:cNvPr id="6146" name="Picture 2" descr="Image result for root caries"/>
          <p:cNvPicPr>
            <a:picLocks noChangeAspect="1" noChangeArrowheads="1"/>
          </p:cNvPicPr>
          <p:nvPr/>
        </p:nvPicPr>
        <p:blipFill rotWithShape="1">
          <a:blip r:embed="rId3">
            <a:extLst>
              <a:ext uri="{28A0092B-C50C-407E-A947-70E740481C1C}">
                <a14:useLocalDpi xmlns:a14="http://schemas.microsoft.com/office/drawing/2010/main" val="0"/>
              </a:ext>
            </a:extLst>
          </a:blip>
          <a:srcRect l="2204" t="3109" r="3431" b="2919"/>
          <a:stretch/>
        </p:blipFill>
        <p:spPr bwMode="auto">
          <a:xfrm>
            <a:off x="7956885" y="208547"/>
            <a:ext cx="3962400" cy="2582779"/>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94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87117"/>
            <a:ext cx="9603275" cy="666638"/>
          </a:xfrm>
        </p:spPr>
        <p:txBody>
          <a:bodyPr>
            <a:noAutofit/>
          </a:bodyPr>
          <a:lstStyle/>
          <a:p>
            <a:r>
              <a:rPr lang="en-US" sz="4000" dirty="0"/>
              <a:t>Periodontal Disease</a:t>
            </a:r>
          </a:p>
        </p:txBody>
      </p:sp>
      <p:sp>
        <p:nvSpPr>
          <p:cNvPr id="3" name="Content Placeholder 2"/>
          <p:cNvSpPr>
            <a:spLocks noGrp="1"/>
          </p:cNvSpPr>
          <p:nvPr>
            <p:ph idx="1"/>
          </p:nvPr>
        </p:nvSpPr>
        <p:spPr>
          <a:xfrm>
            <a:off x="1451579" y="1853754"/>
            <a:ext cx="10740421" cy="3612591"/>
          </a:xfrm>
        </p:spPr>
        <p:txBody>
          <a:bodyPr>
            <a:noAutofit/>
          </a:bodyPr>
          <a:lstStyle/>
          <a:p>
            <a:r>
              <a:rPr lang="en-US" sz="2800" dirty="0" smtClean="0"/>
              <a:t>Severity </a:t>
            </a:r>
            <a:r>
              <a:rPr lang="en-US" sz="2800" dirty="0"/>
              <a:t>increases with age and SES</a:t>
            </a:r>
          </a:p>
          <a:p>
            <a:r>
              <a:rPr lang="en-US" sz="2800" dirty="0" smtClean="0"/>
              <a:t>Pain</a:t>
            </a:r>
            <a:r>
              <a:rPr lang="en-US" sz="2800" dirty="0"/>
              <a:t>, discomfort, tooth mobility, tooth loss</a:t>
            </a:r>
          </a:p>
          <a:p>
            <a:r>
              <a:rPr lang="en-US" sz="2800" dirty="0" smtClean="0"/>
              <a:t>Early </a:t>
            </a:r>
            <a:r>
              <a:rPr lang="en-US" sz="2800" dirty="0"/>
              <a:t>intervention critical but lacking</a:t>
            </a:r>
          </a:p>
          <a:p>
            <a:r>
              <a:rPr lang="en-US" sz="2800" dirty="0" smtClean="0"/>
              <a:t>Diabetic patients</a:t>
            </a:r>
          </a:p>
          <a:p>
            <a:pPr lvl="1"/>
            <a:r>
              <a:rPr lang="en-US" sz="2800" dirty="0" smtClean="0"/>
              <a:t>Poor </a:t>
            </a:r>
            <a:r>
              <a:rPr lang="en-US" sz="2800" dirty="0"/>
              <a:t>glycemic control in diabetics—threefold risk</a:t>
            </a:r>
          </a:p>
          <a:p>
            <a:pPr lvl="1"/>
            <a:r>
              <a:rPr lang="en-US" sz="2800" dirty="0" err="1" smtClean="0"/>
              <a:t>Tx</a:t>
            </a:r>
            <a:r>
              <a:rPr lang="en-US" sz="2800" dirty="0" smtClean="0"/>
              <a:t> </a:t>
            </a:r>
            <a:r>
              <a:rPr lang="en-US" sz="2800" dirty="0"/>
              <a:t>of periodontal disease—10-20% glycemic control improvement</a:t>
            </a:r>
          </a:p>
          <a:p>
            <a:endParaRPr lang="en-US" sz="2800" dirty="0"/>
          </a:p>
        </p:txBody>
      </p:sp>
      <p:pic>
        <p:nvPicPr>
          <p:cNvPr id="7170" name="Picture 2" descr="Image result for periodontal disease elder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29" y="142625"/>
            <a:ext cx="3949651" cy="248828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462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71075"/>
            <a:ext cx="9603275" cy="682680"/>
          </a:xfrm>
        </p:spPr>
        <p:txBody>
          <a:bodyPr>
            <a:noAutofit/>
          </a:bodyPr>
          <a:lstStyle/>
          <a:p>
            <a:r>
              <a:rPr lang="en-US" sz="4000" dirty="0" err="1"/>
              <a:t>Hyposalivation</a:t>
            </a:r>
            <a:endParaRPr lang="en-US" sz="4000" dirty="0"/>
          </a:p>
        </p:txBody>
      </p:sp>
      <p:sp>
        <p:nvSpPr>
          <p:cNvPr id="3" name="Content Placeholder 2"/>
          <p:cNvSpPr>
            <a:spLocks noGrp="1"/>
          </p:cNvSpPr>
          <p:nvPr>
            <p:ph idx="1"/>
          </p:nvPr>
        </p:nvSpPr>
        <p:spPr>
          <a:xfrm>
            <a:off x="1138989" y="1853754"/>
            <a:ext cx="11053011" cy="3612591"/>
          </a:xfrm>
        </p:spPr>
        <p:txBody>
          <a:bodyPr>
            <a:noAutofit/>
          </a:bodyPr>
          <a:lstStyle/>
          <a:p>
            <a:r>
              <a:rPr lang="en-US" sz="2800" dirty="0"/>
              <a:t>Not normal </a:t>
            </a:r>
            <a:r>
              <a:rPr lang="en-US" sz="2800" dirty="0" smtClean="0"/>
              <a:t>aging</a:t>
            </a:r>
          </a:p>
          <a:p>
            <a:pPr lvl="1"/>
            <a:r>
              <a:rPr lang="en-US" sz="2800" dirty="0" smtClean="0"/>
              <a:t>LTC:  8 daily drugs</a:t>
            </a:r>
          </a:p>
          <a:p>
            <a:r>
              <a:rPr lang="en-US" sz="2800" dirty="0" smtClean="0"/>
              <a:t>Antimicrobials and </a:t>
            </a:r>
            <a:r>
              <a:rPr lang="en-US" sz="2800" dirty="0"/>
              <a:t>minerals</a:t>
            </a:r>
          </a:p>
          <a:p>
            <a:r>
              <a:rPr lang="en-US" sz="2800" dirty="0" smtClean="0"/>
              <a:t>Repercussions—enamel, periodontium, trauma, appliances, speech, eating</a:t>
            </a:r>
            <a:endParaRPr lang="en-US" sz="2800" dirty="0"/>
          </a:p>
          <a:p>
            <a:r>
              <a:rPr lang="en-US" sz="2800" dirty="0" smtClean="0"/>
              <a:t>Needs</a:t>
            </a:r>
          </a:p>
          <a:p>
            <a:pPr lvl="1"/>
            <a:r>
              <a:rPr lang="en-US" sz="2800" dirty="0" smtClean="0"/>
              <a:t>Daily </a:t>
            </a:r>
            <a:r>
              <a:rPr lang="en-US" sz="2800" dirty="0"/>
              <a:t>oral care (</a:t>
            </a:r>
            <a:r>
              <a:rPr lang="en-US" sz="2800" dirty="0" smtClean="0"/>
              <a:t>documented)</a:t>
            </a:r>
          </a:p>
          <a:p>
            <a:pPr lvl="1"/>
            <a:r>
              <a:rPr lang="en-US" sz="2800" dirty="0" smtClean="0"/>
              <a:t>prescription </a:t>
            </a:r>
            <a:r>
              <a:rPr lang="en-US" sz="2800" dirty="0"/>
              <a:t>high-concentrated fluoride (rinse, gel, varnish</a:t>
            </a:r>
            <a:r>
              <a:rPr lang="en-US" sz="2800" dirty="0" smtClean="0"/>
              <a:t>)</a:t>
            </a:r>
            <a:endParaRPr lang="en-US" sz="2800" dirty="0"/>
          </a:p>
        </p:txBody>
      </p:sp>
      <p:pic>
        <p:nvPicPr>
          <p:cNvPr id="8194" name="Picture 2" descr="Image result for dry 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688" y="103716"/>
            <a:ext cx="3302898" cy="2543232"/>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28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90863"/>
            <a:ext cx="9603275" cy="762891"/>
          </a:xfrm>
        </p:spPr>
        <p:txBody>
          <a:bodyPr>
            <a:noAutofit/>
          </a:bodyPr>
          <a:lstStyle/>
          <a:p>
            <a:r>
              <a:rPr lang="en-US" sz="4000" dirty="0"/>
              <a:t>Oral and Pharyngeal Cancer</a:t>
            </a:r>
          </a:p>
        </p:txBody>
      </p:sp>
      <p:sp>
        <p:nvSpPr>
          <p:cNvPr id="3" name="Content Placeholder 2"/>
          <p:cNvSpPr>
            <a:spLocks noGrp="1"/>
          </p:cNvSpPr>
          <p:nvPr>
            <p:ph idx="1"/>
          </p:nvPr>
        </p:nvSpPr>
        <p:spPr>
          <a:xfrm>
            <a:off x="1451579" y="1853754"/>
            <a:ext cx="10740421" cy="4226204"/>
          </a:xfrm>
        </p:spPr>
        <p:txBody>
          <a:bodyPr>
            <a:noAutofit/>
          </a:bodyPr>
          <a:lstStyle/>
          <a:p>
            <a:r>
              <a:rPr lang="en-US" sz="2800" dirty="0" smtClean="0"/>
              <a:t>Surveillance</a:t>
            </a:r>
            <a:r>
              <a:rPr lang="en-US" sz="2800" dirty="0"/>
              <a:t>, Epidemiology, and End Results Program (SEER) </a:t>
            </a:r>
            <a:r>
              <a:rPr lang="en-US" sz="2800" dirty="0" smtClean="0"/>
              <a:t>data</a:t>
            </a:r>
          </a:p>
          <a:p>
            <a:pPr lvl="1"/>
            <a:r>
              <a:rPr lang="en-US" sz="2800" dirty="0" smtClean="0"/>
              <a:t>9,000 deaths/year</a:t>
            </a:r>
            <a:endParaRPr lang="en-US" sz="2800" dirty="0"/>
          </a:p>
          <a:p>
            <a:pPr lvl="1"/>
            <a:r>
              <a:rPr lang="en-US" sz="2800" dirty="0" smtClean="0"/>
              <a:t>43</a:t>
            </a:r>
            <a:r>
              <a:rPr lang="en-US" sz="2800" dirty="0"/>
              <a:t>% new cases 65+</a:t>
            </a:r>
          </a:p>
          <a:p>
            <a:r>
              <a:rPr lang="en-US" sz="2800" dirty="0" smtClean="0"/>
              <a:t>Death rates—no improvement</a:t>
            </a:r>
          </a:p>
          <a:p>
            <a:r>
              <a:rPr lang="en-US" sz="2800" dirty="0" smtClean="0"/>
              <a:t>5-year survival—slight </a:t>
            </a:r>
            <a:r>
              <a:rPr lang="en-US" sz="2800" dirty="0"/>
              <a:t>improvement</a:t>
            </a:r>
          </a:p>
          <a:p>
            <a:r>
              <a:rPr lang="en-US" sz="2800" dirty="0" smtClean="0"/>
              <a:t>Risk factors—tobacco, alcohol, sunlight, age</a:t>
            </a:r>
          </a:p>
          <a:p>
            <a:pPr lvl="1"/>
            <a:r>
              <a:rPr lang="en-US" sz="2800" dirty="0" smtClean="0"/>
              <a:t>HPV (oral increases with age)</a:t>
            </a:r>
            <a:endParaRPr lang="en-US" sz="2800" dirty="0"/>
          </a:p>
        </p:txBody>
      </p:sp>
      <p:pic>
        <p:nvPicPr>
          <p:cNvPr id="9220" name="Picture 4" descr="Image result for elderly oral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389" y="3001655"/>
            <a:ext cx="3503353" cy="2564955"/>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86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55032"/>
            <a:ext cx="10652189" cy="698722"/>
          </a:xfrm>
        </p:spPr>
        <p:txBody>
          <a:bodyPr>
            <a:normAutofit/>
          </a:bodyPr>
          <a:lstStyle/>
          <a:p>
            <a:r>
              <a:rPr lang="en-US" sz="4000" dirty="0" smtClean="0"/>
              <a:t>Pain and Infections</a:t>
            </a:r>
            <a:endParaRPr lang="en-US" sz="4000" dirty="0"/>
          </a:p>
        </p:txBody>
      </p:sp>
      <p:sp>
        <p:nvSpPr>
          <p:cNvPr id="3" name="Content Placeholder 2"/>
          <p:cNvSpPr>
            <a:spLocks noGrp="1"/>
          </p:cNvSpPr>
          <p:nvPr>
            <p:ph idx="1"/>
          </p:nvPr>
        </p:nvSpPr>
        <p:spPr>
          <a:xfrm>
            <a:off x="1451579" y="1853754"/>
            <a:ext cx="9603275" cy="3612591"/>
          </a:xfrm>
        </p:spPr>
        <p:txBody>
          <a:bodyPr>
            <a:noAutofit/>
          </a:bodyPr>
          <a:lstStyle/>
          <a:p>
            <a:r>
              <a:rPr lang="en-US" sz="2800" dirty="0" smtClean="0"/>
              <a:t>Need </a:t>
            </a:r>
            <a:r>
              <a:rPr lang="en-US" sz="2800" dirty="0"/>
              <a:t>routine dental visits</a:t>
            </a:r>
          </a:p>
          <a:p>
            <a:r>
              <a:rPr lang="en-US" sz="2800" dirty="0" smtClean="0"/>
              <a:t>Oral pain</a:t>
            </a:r>
          </a:p>
          <a:p>
            <a:pPr lvl="1"/>
            <a:r>
              <a:rPr lang="en-US" sz="2800" dirty="0" smtClean="0"/>
              <a:t>Eating, swallowing, talking</a:t>
            </a:r>
          </a:p>
          <a:p>
            <a:pPr lvl="1"/>
            <a:r>
              <a:rPr lang="en-US" sz="2800" dirty="0"/>
              <a:t>Q</a:t>
            </a:r>
            <a:r>
              <a:rPr lang="en-US" sz="2800" dirty="0" smtClean="0"/>
              <a:t>uality </a:t>
            </a:r>
            <a:r>
              <a:rPr lang="en-US" sz="2800" dirty="0"/>
              <a:t>of </a:t>
            </a:r>
            <a:r>
              <a:rPr lang="en-US" sz="2800" dirty="0" smtClean="0"/>
              <a:t>life—withdrawal—nutrition—health decline</a:t>
            </a:r>
            <a:endParaRPr lang="en-US" sz="2800" dirty="0"/>
          </a:p>
          <a:p>
            <a:r>
              <a:rPr lang="en-US" sz="2800" dirty="0" smtClean="0"/>
              <a:t>Less sensitivity or awareness</a:t>
            </a:r>
          </a:p>
          <a:p>
            <a:r>
              <a:rPr lang="en-US" sz="2800" dirty="0" smtClean="0"/>
              <a:t>Failure </a:t>
            </a:r>
            <a:r>
              <a:rPr lang="en-US" sz="2800" dirty="0"/>
              <a:t>to </a:t>
            </a:r>
            <a:r>
              <a:rPr lang="en-US" sz="2800" dirty="0" smtClean="0"/>
              <a:t>report</a:t>
            </a:r>
            <a:endParaRPr lang="en-US" sz="2800" dirty="0"/>
          </a:p>
        </p:txBody>
      </p:sp>
      <p:pic>
        <p:nvPicPr>
          <p:cNvPr id="10242" name="Picture 2" descr="Image result for trouble eating elder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547" y="185932"/>
            <a:ext cx="2654807" cy="345125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19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Angela, CNA</a:t>
            </a:r>
            <a:endParaRPr lang="en-US" sz="4000" dirty="0"/>
          </a:p>
        </p:txBody>
      </p:sp>
      <p:sp>
        <p:nvSpPr>
          <p:cNvPr id="3" name="Content Placeholder 2"/>
          <p:cNvSpPr>
            <a:spLocks noGrp="1"/>
          </p:cNvSpPr>
          <p:nvPr>
            <p:ph idx="1"/>
          </p:nvPr>
        </p:nvSpPr>
        <p:spPr>
          <a:xfrm>
            <a:off x="1451579" y="2015732"/>
            <a:ext cx="9603275" cy="3999306"/>
          </a:xfrm>
        </p:spPr>
        <p:txBody>
          <a:bodyPr>
            <a:normAutofit/>
          </a:bodyPr>
          <a:lstStyle/>
          <a:p>
            <a:r>
              <a:rPr lang="en-US" sz="2800" dirty="0" smtClean="0"/>
              <a:t>CNAs</a:t>
            </a:r>
          </a:p>
          <a:p>
            <a:r>
              <a:rPr lang="en-US" sz="2800" dirty="0" smtClean="0"/>
              <a:t>Compensation</a:t>
            </a:r>
          </a:p>
          <a:p>
            <a:r>
              <a:rPr lang="en-US" sz="2800" dirty="0" smtClean="0"/>
              <a:t>Knowledge</a:t>
            </a:r>
          </a:p>
          <a:p>
            <a:r>
              <a:rPr lang="en-US" sz="2800" dirty="0" smtClean="0"/>
              <a:t>Skills</a:t>
            </a:r>
          </a:p>
          <a:p>
            <a:r>
              <a:rPr lang="en-US" sz="2800" dirty="0" smtClean="0"/>
              <a:t>Oversight</a:t>
            </a:r>
          </a:p>
          <a:p>
            <a:r>
              <a:rPr lang="en-US" sz="2800" dirty="0" smtClean="0"/>
              <a:t>Priorities</a:t>
            </a:r>
          </a:p>
        </p:txBody>
      </p:sp>
      <p:pic>
        <p:nvPicPr>
          <p:cNvPr id="1026" name="Picture 2" descr="Image result for black c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2213">
            <a:off x="4567806" y="1240130"/>
            <a:ext cx="8237623" cy="386138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69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81" y="804519"/>
            <a:ext cx="9586273" cy="1049235"/>
          </a:xfrm>
        </p:spPr>
        <p:txBody>
          <a:bodyPr>
            <a:normAutofit/>
          </a:bodyPr>
          <a:lstStyle/>
          <a:p>
            <a:r>
              <a:rPr lang="en-US" sz="4000" dirty="0" smtClean="0"/>
              <a:t>A Forgotten Class</a:t>
            </a:r>
            <a:endParaRPr lang="en-US" sz="4000" dirty="0"/>
          </a:p>
        </p:txBody>
      </p:sp>
      <p:pic>
        <p:nvPicPr>
          <p:cNvPr id="44034" name="Picture 2" descr="Image result for excluded ugly duck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1599832"/>
            <a:ext cx="6325573" cy="505208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10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06213"/>
            <a:ext cx="5044471" cy="1347541"/>
          </a:xfrm>
        </p:spPr>
        <p:txBody>
          <a:bodyPr>
            <a:normAutofit/>
          </a:bodyPr>
          <a:lstStyle/>
          <a:p>
            <a:r>
              <a:rPr lang="en-US" sz="4000" dirty="0" smtClean="0"/>
              <a:t>Oak Meadows Nursing home</a:t>
            </a:r>
            <a:endParaRPr lang="en-US" sz="4000" dirty="0"/>
          </a:p>
        </p:txBody>
      </p:sp>
      <p:sp>
        <p:nvSpPr>
          <p:cNvPr id="3" name="Content Placeholder 2"/>
          <p:cNvSpPr>
            <a:spLocks noGrp="1"/>
          </p:cNvSpPr>
          <p:nvPr>
            <p:ph idx="1"/>
          </p:nvPr>
        </p:nvSpPr>
        <p:spPr>
          <a:xfrm>
            <a:off x="1451579" y="2015732"/>
            <a:ext cx="9603275" cy="4031107"/>
          </a:xfrm>
        </p:spPr>
        <p:txBody>
          <a:bodyPr>
            <a:noAutofit/>
          </a:bodyPr>
          <a:lstStyle/>
          <a:p>
            <a:r>
              <a:rPr lang="en-US" sz="2800" dirty="0" smtClean="0"/>
              <a:t>Nursing Homes</a:t>
            </a:r>
          </a:p>
          <a:p>
            <a:r>
              <a:rPr lang="en-US" sz="2800" dirty="0" smtClean="0"/>
              <a:t>Other Settings</a:t>
            </a:r>
          </a:p>
          <a:p>
            <a:r>
              <a:rPr lang="en-US" sz="2800" dirty="0" smtClean="0"/>
              <a:t>Guidelines</a:t>
            </a:r>
          </a:p>
          <a:p>
            <a:r>
              <a:rPr lang="en-US" sz="2800" dirty="0"/>
              <a:t>Funding</a:t>
            </a:r>
          </a:p>
          <a:p>
            <a:r>
              <a:rPr lang="en-US" sz="2800" dirty="0" smtClean="0"/>
              <a:t>Enforcement</a:t>
            </a:r>
          </a:p>
          <a:p>
            <a:r>
              <a:rPr lang="en-US" sz="2800" dirty="0" smtClean="0"/>
              <a:t>The Human Factor</a:t>
            </a:r>
            <a:endParaRPr lang="en-US" sz="2800" dirty="0"/>
          </a:p>
        </p:txBody>
      </p:sp>
      <p:pic>
        <p:nvPicPr>
          <p:cNvPr id="2054" name="Picture 6" descr="Image result for nursing home hall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88041">
            <a:off x="5993665" y="1181107"/>
            <a:ext cx="6285373" cy="435786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42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Oral Care Routine</a:t>
            </a:r>
            <a:endParaRPr lang="en-US" sz="4000" dirty="0"/>
          </a:p>
        </p:txBody>
      </p:sp>
      <p:pic>
        <p:nvPicPr>
          <p:cNvPr id="2056" name="Picture 8" descr="Image result for nursing home hall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168" y="1588122"/>
            <a:ext cx="7334250" cy="488632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11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85850"/>
            <a:ext cx="9603275" cy="767904"/>
          </a:xfrm>
        </p:spPr>
        <p:txBody>
          <a:bodyPr/>
          <a:lstStyle/>
          <a:p>
            <a:r>
              <a:rPr lang="en-US" sz="4000" dirty="0" smtClean="0"/>
              <a:t>Max</a:t>
            </a:r>
            <a:endParaRPr lang="en-US" sz="4000" dirty="0"/>
          </a:p>
        </p:txBody>
      </p:sp>
      <p:sp>
        <p:nvSpPr>
          <p:cNvPr id="3" name="Content Placeholder 2"/>
          <p:cNvSpPr>
            <a:spLocks noGrp="1"/>
          </p:cNvSpPr>
          <p:nvPr>
            <p:ph idx="1"/>
          </p:nvPr>
        </p:nvSpPr>
        <p:spPr>
          <a:xfrm>
            <a:off x="1451579" y="2015732"/>
            <a:ext cx="9603275" cy="4031107"/>
          </a:xfrm>
        </p:spPr>
        <p:txBody>
          <a:bodyPr>
            <a:noAutofit/>
          </a:bodyPr>
          <a:lstStyle/>
          <a:p>
            <a:r>
              <a:rPr lang="en-US" sz="2800" dirty="0" smtClean="0"/>
              <a:t>Parkinson’s disease</a:t>
            </a:r>
          </a:p>
          <a:p>
            <a:r>
              <a:rPr lang="en-US" sz="2800" dirty="0" smtClean="0"/>
              <a:t>14 natural teeth</a:t>
            </a:r>
          </a:p>
          <a:p>
            <a:r>
              <a:rPr lang="en-US" sz="2800" dirty="0" smtClean="0"/>
              <a:t>Root caries</a:t>
            </a:r>
          </a:p>
          <a:p>
            <a:r>
              <a:rPr lang="en-US" sz="2800" dirty="0" smtClean="0"/>
              <a:t>Malnourished</a:t>
            </a:r>
            <a:endParaRPr lang="en-US" sz="2800" dirty="0"/>
          </a:p>
        </p:txBody>
      </p:sp>
      <p:pic>
        <p:nvPicPr>
          <p:cNvPr id="1026" name="Picture 2" descr="Image result for old man nursing home"/>
          <p:cNvPicPr>
            <a:picLocks noChangeAspect="1" noChangeArrowheads="1"/>
          </p:cNvPicPr>
          <p:nvPr/>
        </p:nvPicPr>
        <p:blipFill rotWithShape="1">
          <a:blip r:embed="rId3">
            <a:extLst>
              <a:ext uri="{28A0092B-C50C-407E-A947-70E740481C1C}">
                <a14:useLocalDpi xmlns:a14="http://schemas.microsoft.com/office/drawing/2010/main" val="0"/>
              </a:ext>
            </a:extLst>
          </a:blip>
          <a:srcRect t="-1" r="28854" b="2014"/>
          <a:stretch/>
        </p:blipFill>
        <p:spPr bwMode="auto">
          <a:xfrm rot="999332">
            <a:off x="6442075" y="1035049"/>
            <a:ext cx="5773738" cy="4479925"/>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36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7750"/>
            <a:ext cx="9603275" cy="806004"/>
          </a:xfrm>
        </p:spPr>
        <p:txBody>
          <a:bodyPr>
            <a:normAutofit/>
          </a:bodyPr>
          <a:lstStyle/>
          <a:p>
            <a:r>
              <a:rPr lang="en-US" sz="4000" dirty="0" smtClean="0"/>
              <a:t>Cora</a:t>
            </a:r>
            <a:endParaRPr lang="en-US" sz="4000" dirty="0"/>
          </a:p>
        </p:txBody>
      </p:sp>
      <p:sp>
        <p:nvSpPr>
          <p:cNvPr id="3" name="Content Placeholder 2"/>
          <p:cNvSpPr>
            <a:spLocks noGrp="1"/>
          </p:cNvSpPr>
          <p:nvPr>
            <p:ph idx="1"/>
          </p:nvPr>
        </p:nvSpPr>
        <p:spPr>
          <a:xfrm>
            <a:off x="1451579" y="2015732"/>
            <a:ext cx="9603275" cy="4031107"/>
          </a:xfrm>
        </p:spPr>
        <p:txBody>
          <a:bodyPr>
            <a:noAutofit/>
          </a:bodyPr>
          <a:lstStyle/>
          <a:p>
            <a:r>
              <a:rPr lang="en-US" sz="2800" dirty="0" smtClean="0"/>
              <a:t>Stroke</a:t>
            </a:r>
          </a:p>
          <a:p>
            <a:r>
              <a:rPr lang="en-US" sz="2800" dirty="0" smtClean="0"/>
              <a:t>Speech impairment</a:t>
            </a:r>
          </a:p>
          <a:p>
            <a:r>
              <a:rPr lang="en-US" sz="2800" dirty="0" smtClean="0"/>
              <a:t>Partials</a:t>
            </a:r>
          </a:p>
          <a:p>
            <a:r>
              <a:rPr lang="en-US" sz="2800" dirty="0" smtClean="0"/>
              <a:t>Needs assistance with ADLs</a:t>
            </a:r>
          </a:p>
        </p:txBody>
      </p:sp>
      <p:pic>
        <p:nvPicPr>
          <p:cNvPr id="40962" name="Picture 2" descr="Image result for old woman nursing home"/>
          <p:cNvPicPr>
            <a:picLocks noChangeAspect="1" noChangeArrowheads="1"/>
          </p:cNvPicPr>
          <p:nvPr/>
        </p:nvPicPr>
        <p:blipFill rotWithShape="1">
          <a:blip r:embed="rId3">
            <a:extLst>
              <a:ext uri="{28A0092B-C50C-407E-A947-70E740481C1C}">
                <a14:useLocalDpi xmlns:a14="http://schemas.microsoft.com/office/drawing/2010/main" val="0"/>
              </a:ext>
            </a:extLst>
          </a:blip>
          <a:srcRect l="8482" r="7094" b="1176"/>
          <a:stretch/>
        </p:blipFill>
        <p:spPr bwMode="auto">
          <a:xfrm rot="904206" flipH="1">
            <a:off x="5702974" y="515253"/>
            <a:ext cx="6732544" cy="413226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38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23950"/>
            <a:ext cx="9603275" cy="729804"/>
          </a:xfrm>
        </p:spPr>
        <p:txBody>
          <a:bodyPr>
            <a:normAutofit/>
          </a:bodyPr>
          <a:lstStyle/>
          <a:p>
            <a:r>
              <a:rPr lang="en-US" sz="4000" dirty="0" smtClean="0"/>
              <a:t>Sam</a:t>
            </a:r>
            <a:endParaRPr lang="en-US" sz="4000" dirty="0"/>
          </a:p>
        </p:txBody>
      </p:sp>
      <p:sp>
        <p:nvSpPr>
          <p:cNvPr id="3" name="Content Placeholder 2"/>
          <p:cNvSpPr>
            <a:spLocks noGrp="1"/>
          </p:cNvSpPr>
          <p:nvPr>
            <p:ph idx="1"/>
          </p:nvPr>
        </p:nvSpPr>
        <p:spPr>
          <a:xfrm>
            <a:off x="1451579" y="2015732"/>
            <a:ext cx="9603275" cy="4031107"/>
          </a:xfrm>
        </p:spPr>
        <p:txBody>
          <a:bodyPr>
            <a:noAutofit/>
          </a:bodyPr>
          <a:lstStyle/>
          <a:p>
            <a:r>
              <a:rPr lang="en-US" sz="2800" dirty="0" smtClean="0"/>
              <a:t>Independent</a:t>
            </a:r>
            <a:endParaRPr lang="en-US" sz="2800" dirty="0"/>
          </a:p>
          <a:p>
            <a:r>
              <a:rPr lang="en-US" sz="2800" dirty="0" smtClean="0"/>
              <a:t>Ambulatory</a:t>
            </a:r>
          </a:p>
          <a:p>
            <a:r>
              <a:rPr lang="en-US" sz="2800" dirty="0" smtClean="0"/>
              <a:t>Mild cognitive impairment</a:t>
            </a:r>
          </a:p>
          <a:p>
            <a:r>
              <a:rPr lang="en-US" sz="2800" dirty="0" smtClean="0"/>
              <a:t>Oral cancer</a:t>
            </a:r>
            <a:endParaRPr lang="en-US" sz="2800" dirty="0"/>
          </a:p>
        </p:txBody>
      </p:sp>
      <p:pic>
        <p:nvPicPr>
          <p:cNvPr id="38914" name="Picture 2" descr="https://ellisinjurylaw.com/wp-content/uploads/2018/02/iStock-626702164-nursing-home-el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5824" t="4383"/>
          <a:stretch/>
        </p:blipFill>
        <p:spPr bwMode="auto">
          <a:xfrm rot="20647427">
            <a:off x="5731967" y="542925"/>
            <a:ext cx="6494462" cy="439896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29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85850"/>
            <a:ext cx="9603275" cy="767904"/>
          </a:xfrm>
        </p:spPr>
        <p:txBody>
          <a:bodyPr>
            <a:normAutofit/>
          </a:bodyPr>
          <a:lstStyle/>
          <a:p>
            <a:r>
              <a:rPr lang="en-US" sz="4000" dirty="0" smtClean="0"/>
              <a:t>Mary</a:t>
            </a:r>
            <a:endParaRPr lang="en-US" sz="4000" dirty="0"/>
          </a:p>
        </p:txBody>
      </p:sp>
      <p:sp>
        <p:nvSpPr>
          <p:cNvPr id="3" name="Content Placeholder 2"/>
          <p:cNvSpPr>
            <a:spLocks noGrp="1"/>
          </p:cNvSpPr>
          <p:nvPr>
            <p:ph idx="1"/>
          </p:nvPr>
        </p:nvSpPr>
        <p:spPr>
          <a:xfrm>
            <a:off x="1451579" y="2015732"/>
            <a:ext cx="9603275" cy="4031107"/>
          </a:xfrm>
        </p:spPr>
        <p:txBody>
          <a:bodyPr>
            <a:noAutofit/>
          </a:bodyPr>
          <a:lstStyle/>
          <a:p>
            <a:r>
              <a:rPr lang="en-US" sz="2800" dirty="0" smtClean="0"/>
              <a:t>Alzheimer’s disease</a:t>
            </a:r>
            <a:endParaRPr lang="en-US" sz="2800" dirty="0"/>
          </a:p>
          <a:p>
            <a:r>
              <a:rPr lang="en-US" sz="2800" dirty="0" err="1" smtClean="0"/>
              <a:t>Ambulatoy</a:t>
            </a:r>
            <a:endParaRPr lang="en-US" sz="2800" dirty="0" smtClean="0"/>
          </a:p>
          <a:p>
            <a:r>
              <a:rPr lang="en-US" sz="2800" dirty="0" smtClean="0"/>
              <a:t>Fearful</a:t>
            </a:r>
          </a:p>
          <a:p>
            <a:r>
              <a:rPr lang="en-US" sz="2800" dirty="0" smtClean="0"/>
              <a:t>Total care</a:t>
            </a:r>
            <a:endParaRPr lang="en-US" sz="2800" dirty="0"/>
          </a:p>
        </p:txBody>
      </p:sp>
      <p:pic>
        <p:nvPicPr>
          <p:cNvPr id="43012" name="Picture 4" descr="Image result for woman dementia doll"/>
          <p:cNvPicPr>
            <a:picLocks noChangeAspect="1" noChangeArrowheads="1"/>
          </p:cNvPicPr>
          <p:nvPr/>
        </p:nvPicPr>
        <p:blipFill rotWithShape="1">
          <a:blip r:embed="rId3">
            <a:extLst>
              <a:ext uri="{28A0092B-C50C-407E-A947-70E740481C1C}">
                <a14:useLocalDpi xmlns:a14="http://schemas.microsoft.com/office/drawing/2010/main" val="0"/>
              </a:ext>
            </a:extLst>
          </a:blip>
          <a:srcRect l="12014"/>
          <a:stretch/>
        </p:blipFill>
        <p:spPr bwMode="auto">
          <a:xfrm rot="20597232">
            <a:off x="5866893" y="720844"/>
            <a:ext cx="6142767" cy="466015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49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66800"/>
            <a:ext cx="9603275" cy="786954"/>
          </a:xfrm>
        </p:spPr>
        <p:txBody>
          <a:bodyPr>
            <a:normAutofit/>
          </a:bodyPr>
          <a:lstStyle/>
          <a:p>
            <a:r>
              <a:rPr lang="en-US" sz="4000" dirty="0" smtClean="0"/>
              <a:t>Henry</a:t>
            </a:r>
            <a:endParaRPr lang="en-US" sz="4000" dirty="0"/>
          </a:p>
        </p:txBody>
      </p:sp>
      <p:sp>
        <p:nvSpPr>
          <p:cNvPr id="3" name="Content Placeholder 2"/>
          <p:cNvSpPr>
            <a:spLocks noGrp="1"/>
          </p:cNvSpPr>
          <p:nvPr>
            <p:ph idx="1"/>
          </p:nvPr>
        </p:nvSpPr>
        <p:spPr>
          <a:xfrm>
            <a:off x="1451579" y="2015732"/>
            <a:ext cx="9603275" cy="4031107"/>
          </a:xfrm>
        </p:spPr>
        <p:txBody>
          <a:bodyPr>
            <a:noAutofit/>
          </a:bodyPr>
          <a:lstStyle/>
          <a:p>
            <a:r>
              <a:rPr lang="en-US" sz="2800" dirty="0" smtClean="0"/>
              <a:t>Arthritis</a:t>
            </a:r>
            <a:endParaRPr lang="en-US" sz="2800" dirty="0"/>
          </a:p>
          <a:p>
            <a:r>
              <a:rPr lang="en-US" sz="2800" dirty="0"/>
              <a:t>Chronic pain</a:t>
            </a:r>
          </a:p>
          <a:p>
            <a:r>
              <a:rPr lang="en-US" sz="2800" dirty="0" err="1" smtClean="0"/>
              <a:t>Hyposalivation</a:t>
            </a:r>
            <a:endParaRPr lang="en-US" sz="2800" dirty="0"/>
          </a:p>
          <a:p>
            <a:r>
              <a:rPr lang="en-US" sz="2800" dirty="0" smtClean="0"/>
              <a:t>Cariogenic snacks</a:t>
            </a:r>
            <a:endParaRPr lang="en-US" sz="2800" dirty="0"/>
          </a:p>
        </p:txBody>
      </p:sp>
      <p:pic>
        <p:nvPicPr>
          <p:cNvPr id="39938" name="Picture 2" descr="http://www.providermagazine.com/archives/archives-2010/PublishingImages/0510/caregivin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7314">
            <a:off x="6656579" y="916650"/>
            <a:ext cx="5535382" cy="398065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428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66800"/>
            <a:ext cx="9603275" cy="786954"/>
          </a:xfrm>
        </p:spPr>
        <p:txBody>
          <a:bodyPr/>
          <a:lstStyle/>
          <a:p>
            <a:r>
              <a:rPr lang="en-US" sz="4000" dirty="0" smtClean="0"/>
              <a:t>Addie</a:t>
            </a:r>
            <a:endParaRPr lang="en-US" sz="4000" dirty="0"/>
          </a:p>
        </p:txBody>
      </p:sp>
      <p:sp>
        <p:nvSpPr>
          <p:cNvPr id="3" name="Content Placeholder 2"/>
          <p:cNvSpPr>
            <a:spLocks noGrp="1"/>
          </p:cNvSpPr>
          <p:nvPr>
            <p:ph idx="1"/>
          </p:nvPr>
        </p:nvSpPr>
        <p:spPr>
          <a:xfrm>
            <a:off x="1451579" y="2015732"/>
            <a:ext cx="9603275" cy="4031107"/>
          </a:xfrm>
        </p:spPr>
        <p:txBody>
          <a:bodyPr>
            <a:noAutofit/>
          </a:bodyPr>
          <a:lstStyle/>
          <a:p>
            <a:r>
              <a:rPr lang="en-US" sz="2800" dirty="0" smtClean="0"/>
              <a:t>COPD</a:t>
            </a:r>
            <a:endParaRPr lang="en-US" sz="2800" dirty="0"/>
          </a:p>
          <a:p>
            <a:r>
              <a:rPr lang="en-US" sz="2800" dirty="0" smtClean="0"/>
              <a:t>Non-ambulatory</a:t>
            </a:r>
          </a:p>
          <a:p>
            <a:r>
              <a:rPr lang="en-US" sz="2800" dirty="0" smtClean="0"/>
              <a:t>Multiple carious lesions</a:t>
            </a:r>
          </a:p>
          <a:p>
            <a:r>
              <a:rPr lang="en-US" sz="2800" dirty="0" smtClean="0"/>
              <a:t>Shortness of breath</a:t>
            </a:r>
            <a:endParaRPr lang="en-US" sz="2800" dirty="0"/>
          </a:p>
        </p:txBody>
      </p:sp>
      <p:pic>
        <p:nvPicPr>
          <p:cNvPr id="41986" name="Picture 2" descr="For the last six months, 75-year-old Ivy Chand has refused to vacate William Osler Health Centre even though she no longer requires hospital care. Chand, with her daughter Indera Chand, is waiting for a bed to become available in the long-term care facility of her choice."/>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15152" r="10482" b="3214"/>
          <a:stretch/>
        </p:blipFill>
        <p:spPr bwMode="auto">
          <a:xfrm rot="1163164">
            <a:off x="5549903" y="993675"/>
            <a:ext cx="6790018" cy="469996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305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82842"/>
            <a:ext cx="9603275" cy="770912"/>
          </a:xfrm>
        </p:spPr>
        <p:txBody>
          <a:bodyPr>
            <a:normAutofit/>
          </a:bodyPr>
          <a:lstStyle/>
          <a:p>
            <a:r>
              <a:rPr lang="en-US" sz="4000" dirty="0" smtClean="0"/>
              <a:t>Meeting The Needs Of Seniors</a:t>
            </a:r>
            <a:endParaRPr lang="en-US" sz="4000" dirty="0"/>
          </a:p>
        </p:txBody>
      </p:sp>
      <p:sp>
        <p:nvSpPr>
          <p:cNvPr id="3" name="Content Placeholder 2"/>
          <p:cNvSpPr>
            <a:spLocks noGrp="1"/>
          </p:cNvSpPr>
          <p:nvPr>
            <p:ph idx="1"/>
          </p:nvPr>
        </p:nvSpPr>
        <p:spPr>
          <a:xfrm>
            <a:off x="583324" y="1853754"/>
            <a:ext cx="11608675" cy="4242246"/>
          </a:xfrm>
        </p:spPr>
        <p:txBody>
          <a:bodyPr>
            <a:noAutofit/>
          </a:bodyPr>
          <a:lstStyle/>
          <a:p>
            <a:r>
              <a:rPr lang="en-US" sz="2800" dirty="0"/>
              <a:t>The Dental Lifeline </a:t>
            </a:r>
            <a:r>
              <a:rPr lang="en-US" sz="2800" dirty="0" smtClean="0"/>
              <a:t>Network—comprehensive </a:t>
            </a:r>
            <a:r>
              <a:rPr lang="en-US" sz="2800" dirty="0"/>
              <a:t>dental care (most </a:t>
            </a:r>
            <a:r>
              <a:rPr lang="en-US" sz="2800" dirty="0" smtClean="0"/>
              <a:t>states)</a:t>
            </a:r>
          </a:p>
          <a:p>
            <a:pPr lvl="1"/>
            <a:r>
              <a:rPr lang="en-US" sz="2800" dirty="0" smtClean="0"/>
              <a:t>Low-income elderly or disabled with </a:t>
            </a:r>
            <a:r>
              <a:rPr lang="en-US" sz="2800" dirty="0"/>
              <a:t>volunteer dentists</a:t>
            </a:r>
          </a:p>
          <a:p>
            <a:r>
              <a:rPr lang="en-US" sz="2800" dirty="0"/>
              <a:t>Dental </a:t>
            </a:r>
            <a:r>
              <a:rPr lang="en-US" sz="2800" dirty="0" err="1"/>
              <a:t>Housecalls</a:t>
            </a:r>
            <a:r>
              <a:rPr lang="en-US" sz="2800" dirty="0"/>
              <a:t> Program—on-site comprehensive </a:t>
            </a:r>
            <a:r>
              <a:rPr lang="en-US" sz="2800" dirty="0" smtClean="0"/>
              <a:t>care, elderly </a:t>
            </a:r>
            <a:r>
              <a:rPr lang="en-US" sz="2800" dirty="0"/>
              <a:t>(</a:t>
            </a:r>
            <a:r>
              <a:rPr lang="en-US" sz="2800" dirty="0" smtClean="0"/>
              <a:t>Colorado)</a:t>
            </a:r>
          </a:p>
          <a:p>
            <a:pPr lvl="1"/>
            <a:r>
              <a:rPr lang="en-US" sz="2800" dirty="0" smtClean="0"/>
              <a:t>Homebound</a:t>
            </a:r>
            <a:r>
              <a:rPr lang="en-US" sz="2800" dirty="0"/>
              <a:t>, daycare, residential, nursing home facilities</a:t>
            </a:r>
          </a:p>
          <a:p>
            <a:r>
              <a:rPr lang="en-US" sz="2800" dirty="0" smtClean="0"/>
              <a:t>Apple </a:t>
            </a:r>
            <a:r>
              <a:rPr lang="en-US" sz="2800" dirty="0"/>
              <a:t>Tree </a:t>
            </a:r>
            <a:r>
              <a:rPr lang="en-US" sz="2800" dirty="0" smtClean="0"/>
              <a:t>Dental—Long-term care </a:t>
            </a:r>
            <a:r>
              <a:rPr lang="en-US" sz="2800" dirty="0"/>
              <a:t>and meal sites (Minnesota, California</a:t>
            </a:r>
            <a:r>
              <a:rPr lang="en-US" sz="2800" dirty="0" smtClean="0"/>
              <a:t>)</a:t>
            </a:r>
          </a:p>
          <a:p>
            <a:pPr lvl="1"/>
            <a:r>
              <a:rPr lang="en-US" sz="2800" dirty="0" smtClean="0"/>
              <a:t>Mobile and portable </a:t>
            </a:r>
            <a:r>
              <a:rPr lang="en-US" sz="2800" dirty="0"/>
              <a:t>comprehensive </a:t>
            </a:r>
            <a:r>
              <a:rPr lang="en-US" sz="2800" dirty="0" smtClean="0"/>
              <a:t>dental care</a:t>
            </a:r>
            <a:endParaRPr lang="en-US" sz="2800" dirty="0"/>
          </a:p>
        </p:txBody>
      </p:sp>
      <p:pic>
        <p:nvPicPr>
          <p:cNvPr id="9218" name="Picture 2" descr="Image result for gold me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66" y="301680"/>
            <a:ext cx="2793733" cy="1552074"/>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53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06905"/>
            <a:ext cx="9603275" cy="746849"/>
          </a:xfrm>
        </p:spPr>
        <p:txBody>
          <a:bodyPr>
            <a:normAutofit/>
          </a:bodyPr>
          <a:lstStyle/>
          <a:p>
            <a:r>
              <a:rPr lang="en-US" sz="4000" dirty="0" smtClean="0"/>
              <a:t>Dental Treatment for Residents</a:t>
            </a:r>
            <a:endParaRPr lang="en-US" sz="4000" dirty="0"/>
          </a:p>
        </p:txBody>
      </p:sp>
      <p:sp>
        <p:nvSpPr>
          <p:cNvPr id="3" name="Content Placeholder 2"/>
          <p:cNvSpPr>
            <a:spLocks noGrp="1"/>
          </p:cNvSpPr>
          <p:nvPr>
            <p:ph idx="1"/>
          </p:nvPr>
        </p:nvSpPr>
        <p:spPr>
          <a:xfrm>
            <a:off x="1219200" y="1853754"/>
            <a:ext cx="10972799" cy="4242246"/>
          </a:xfrm>
        </p:spPr>
        <p:txBody>
          <a:bodyPr>
            <a:noAutofit/>
          </a:bodyPr>
          <a:lstStyle/>
          <a:p>
            <a:r>
              <a:rPr lang="en-US" sz="2800" dirty="0" smtClean="0"/>
              <a:t>Resident </a:t>
            </a:r>
            <a:r>
              <a:rPr lang="en-US" sz="2800" dirty="0"/>
              <a:t>to dental </a:t>
            </a:r>
            <a:r>
              <a:rPr lang="en-US" sz="2800" dirty="0" smtClean="0"/>
              <a:t>office—expensive </a:t>
            </a:r>
            <a:r>
              <a:rPr lang="en-US" sz="2800" dirty="0"/>
              <a:t>and inefficient</a:t>
            </a:r>
          </a:p>
          <a:p>
            <a:r>
              <a:rPr lang="en-US" sz="2800" dirty="0" smtClean="0"/>
              <a:t>Equipment &amp; staff </a:t>
            </a:r>
            <a:r>
              <a:rPr lang="en-US" sz="2800" dirty="0"/>
              <a:t>to </a:t>
            </a:r>
            <a:r>
              <a:rPr lang="en-US" sz="2800" dirty="0" smtClean="0"/>
              <a:t>facility—on-site, familiar, interdisciplinary</a:t>
            </a:r>
            <a:endParaRPr lang="en-US" sz="2800" dirty="0"/>
          </a:p>
          <a:p>
            <a:r>
              <a:rPr lang="en-US" sz="2800" dirty="0" smtClean="0"/>
              <a:t>ASTDD</a:t>
            </a:r>
            <a:r>
              <a:rPr lang="en-US" sz="2800" dirty="0"/>
              <a:t>: </a:t>
            </a:r>
            <a:r>
              <a:rPr lang="en-US" sz="2800" dirty="0">
                <a:hlinkClick r:id="rId3"/>
              </a:rPr>
              <a:t>https://www.mobile-portabledentalmanual.com</a:t>
            </a:r>
            <a:r>
              <a:rPr lang="en-US" sz="2800" dirty="0" smtClean="0">
                <a:hlinkClick r:id="rId3"/>
              </a:rPr>
              <a:t>/</a:t>
            </a:r>
            <a:r>
              <a:rPr lang="en-US" sz="2800" dirty="0" smtClean="0"/>
              <a:t> </a:t>
            </a:r>
            <a:endParaRPr lang="en-US" sz="2800" dirty="0"/>
          </a:p>
          <a:p>
            <a:r>
              <a:rPr lang="en-US" sz="2800" dirty="0" smtClean="0"/>
              <a:t>Virtual </a:t>
            </a:r>
            <a:r>
              <a:rPr lang="en-US" sz="2800" dirty="0"/>
              <a:t>Dental </a:t>
            </a:r>
            <a:r>
              <a:rPr lang="en-US" sz="2800" dirty="0" smtClean="0"/>
              <a:t>Home: </a:t>
            </a:r>
            <a:r>
              <a:rPr lang="en-US" sz="2800" dirty="0" smtClean="0">
                <a:hlinkClick r:id="rId4"/>
              </a:rPr>
              <a:t>https</a:t>
            </a:r>
            <a:r>
              <a:rPr lang="en-US" sz="2800" dirty="0">
                <a:hlinkClick r:id="rId4"/>
              </a:rPr>
              <a:t>://</a:t>
            </a:r>
            <a:r>
              <a:rPr lang="en-US" sz="2800" dirty="0" smtClean="0">
                <a:hlinkClick r:id="rId4"/>
              </a:rPr>
              <a:t>dental.pacific.edu/departments-and-groups/pacific-center-for-special-care/innovations-center/virtual-dental-home-system-of-care</a:t>
            </a:r>
            <a:endParaRPr lang="en-US" sz="2800" dirty="0" smtClean="0"/>
          </a:p>
          <a:p>
            <a:r>
              <a:rPr lang="en-US" sz="2800" dirty="0" smtClean="0"/>
              <a:t>Care coordination: shared records, oral </a:t>
            </a:r>
            <a:r>
              <a:rPr lang="en-US" sz="2800" dirty="0"/>
              <a:t>health care </a:t>
            </a:r>
            <a:r>
              <a:rPr lang="en-US" sz="2800" dirty="0" smtClean="0"/>
              <a:t>coordinator</a:t>
            </a:r>
            <a:endParaRPr lang="en-US" sz="2800" dirty="0"/>
          </a:p>
        </p:txBody>
      </p:sp>
      <p:pic>
        <p:nvPicPr>
          <p:cNvPr id="10242" name="Picture 2" descr="Image result for mobile den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0905" y="559692"/>
            <a:ext cx="1941094" cy="1294062"/>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54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Our Connection</a:t>
            </a:r>
            <a:endParaRPr lang="en-US" sz="4000" dirty="0"/>
          </a:p>
        </p:txBody>
      </p:sp>
      <p:pic>
        <p:nvPicPr>
          <p:cNvPr id="45058" name="Picture 2" descr="Image result for young hand old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4" y="1625336"/>
            <a:ext cx="6359525" cy="472422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17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23330"/>
            <a:ext cx="9603275" cy="1130423"/>
          </a:xfrm>
        </p:spPr>
        <p:txBody>
          <a:bodyPr>
            <a:normAutofit fontScale="90000"/>
          </a:bodyPr>
          <a:lstStyle/>
          <a:p>
            <a:r>
              <a:rPr lang="en-US" sz="4000" dirty="0" smtClean="0"/>
              <a:t>Public Health Strategies:</a:t>
            </a:r>
            <a:r>
              <a:rPr lang="en-US" sz="4000" dirty="0"/>
              <a:t/>
            </a:r>
            <a:br>
              <a:rPr lang="en-US" sz="4000" dirty="0"/>
            </a:br>
            <a:r>
              <a:rPr lang="en-US" sz="4000" dirty="0"/>
              <a:t>1. Improve surveillance</a:t>
            </a:r>
            <a:br>
              <a:rPr lang="en-US" sz="4000" dirty="0"/>
            </a:br>
            <a:endParaRPr lang="en-US" sz="4000" dirty="0"/>
          </a:p>
        </p:txBody>
      </p:sp>
      <p:sp>
        <p:nvSpPr>
          <p:cNvPr id="3" name="Content Placeholder 2"/>
          <p:cNvSpPr>
            <a:spLocks noGrp="1"/>
          </p:cNvSpPr>
          <p:nvPr>
            <p:ph idx="1"/>
          </p:nvPr>
        </p:nvSpPr>
        <p:spPr>
          <a:xfrm>
            <a:off x="1451579" y="1853754"/>
            <a:ext cx="10130822" cy="4242246"/>
          </a:xfrm>
        </p:spPr>
        <p:txBody>
          <a:bodyPr>
            <a:noAutofit/>
          </a:bodyPr>
          <a:lstStyle/>
          <a:p>
            <a:r>
              <a:rPr lang="en-US" sz="2800" dirty="0" smtClean="0"/>
              <a:t>Regional/statewide nursing home surveys</a:t>
            </a:r>
            <a:endParaRPr lang="en-US" sz="2800" dirty="0"/>
          </a:p>
          <a:p>
            <a:r>
              <a:rPr lang="en-US" sz="2800" dirty="0" smtClean="0"/>
              <a:t>ASTDD </a:t>
            </a:r>
            <a:r>
              <a:rPr lang="en-US" sz="2800" dirty="0"/>
              <a:t>Basic Screening Survey for Older </a:t>
            </a:r>
            <a:r>
              <a:rPr lang="en-US" sz="2800" dirty="0" smtClean="0"/>
              <a:t>Adults</a:t>
            </a:r>
          </a:p>
          <a:p>
            <a:pPr marL="0" indent="0">
              <a:buNone/>
            </a:pPr>
            <a:r>
              <a:rPr lang="en-US" sz="2800" dirty="0"/>
              <a:t>	</a:t>
            </a:r>
            <a:r>
              <a:rPr lang="en-US" sz="2800" dirty="0" smtClean="0">
                <a:hlinkClick r:id="rId3"/>
              </a:rPr>
              <a:t>http</a:t>
            </a:r>
            <a:r>
              <a:rPr lang="en-US" sz="2800" dirty="0">
                <a:hlinkClick r:id="rId3"/>
              </a:rPr>
              <a:t>://www.astdd.org/basic-screening-survey-tool/#</a:t>
            </a:r>
            <a:r>
              <a:rPr lang="en-US" sz="2800" dirty="0" smtClean="0">
                <a:hlinkClick r:id="rId3"/>
              </a:rPr>
              <a:t>adults</a:t>
            </a:r>
            <a:r>
              <a:rPr lang="en-US" sz="2800" dirty="0" smtClean="0"/>
              <a:t> </a:t>
            </a:r>
            <a:endParaRPr lang="en-US" sz="2800" dirty="0"/>
          </a:p>
          <a:p>
            <a:r>
              <a:rPr lang="en-US" sz="2800" dirty="0" smtClean="0"/>
              <a:t>Survey </a:t>
            </a:r>
            <a:r>
              <a:rPr lang="en-US" sz="2800" dirty="0"/>
              <a:t>private </a:t>
            </a:r>
            <a:r>
              <a:rPr lang="en-US" sz="2800" dirty="0" smtClean="0"/>
              <a:t>practice and safety-net providers</a:t>
            </a:r>
            <a:endParaRPr lang="en-US" sz="2800" dirty="0"/>
          </a:p>
          <a:p>
            <a:r>
              <a:rPr lang="en-US" sz="2800" dirty="0" smtClean="0"/>
              <a:t>Train LTC staff </a:t>
            </a:r>
            <a:r>
              <a:rPr lang="en-US" sz="2800" dirty="0"/>
              <a:t>in </a:t>
            </a:r>
            <a:r>
              <a:rPr lang="en-US" sz="2800" dirty="0" smtClean="0"/>
              <a:t>oral health assessment</a:t>
            </a:r>
            <a:endParaRPr lang="en-US" sz="2800" dirty="0"/>
          </a:p>
          <a:p>
            <a:r>
              <a:rPr lang="en-US" sz="2800" dirty="0" smtClean="0"/>
              <a:t>Oral </a:t>
            </a:r>
            <a:r>
              <a:rPr lang="en-US" sz="2800" dirty="0"/>
              <a:t>cancer </a:t>
            </a:r>
            <a:r>
              <a:rPr lang="en-US" sz="2800" dirty="0" smtClean="0"/>
              <a:t>screenings (on site)</a:t>
            </a:r>
            <a:endParaRPr lang="en-US" sz="2800" dirty="0"/>
          </a:p>
        </p:txBody>
      </p:sp>
      <p:pic>
        <p:nvPicPr>
          <p:cNvPr id="8194" name="Picture 2" descr="Image result for nursing home data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61" y="0"/>
            <a:ext cx="3587739" cy="2390274"/>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58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66751"/>
            <a:ext cx="10378471" cy="1187004"/>
          </a:xfrm>
        </p:spPr>
        <p:txBody>
          <a:bodyPr>
            <a:noAutofit/>
          </a:bodyPr>
          <a:lstStyle/>
          <a:p>
            <a:r>
              <a:rPr lang="en-US" sz="4000" dirty="0" smtClean="0"/>
              <a:t>Public Health Strategies:</a:t>
            </a:r>
            <a:r>
              <a:rPr lang="en-US" sz="4000" dirty="0"/>
              <a:t/>
            </a:r>
            <a:br>
              <a:rPr lang="en-US" sz="4000" dirty="0"/>
            </a:br>
            <a:r>
              <a:rPr lang="en-US" sz="4000" dirty="0"/>
              <a:t>2. Stakeholder input and resources</a:t>
            </a:r>
            <a:br>
              <a:rPr lang="en-US" sz="4000" dirty="0"/>
            </a:br>
            <a:endParaRPr lang="en-US" sz="4000" dirty="0"/>
          </a:p>
        </p:txBody>
      </p:sp>
      <p:sp>
        <p:nvSpPr>
          <p:cNvPr id="3" name="Content Placeholder 2"/>
          <p:cNvSpPr>
            <a:spLocks noGrp="1"/>
          </p:cNvSpPr>
          <p:nvPr>
            <p:ph idx="1"/>
          </p:nvPr>
        </p:nvSpPr>
        <p:spPr>
          <a:xfrm>
            <a:off x="1219201" y="1853754"/>
            <a:ext cx="10831772" cy="4242246"/>
          </a:xfrm>
        </p:spPr>
        <p:txBody>
          <a:bodyPr>
            <a:noAutofit/>
          </a:bodyPr>
          <a:lstStyle/>
          <a:p>
            <a:r>
              <a:rPr lang="en-US" sz="3000" dirty="0" err="1" smtClean="0"/>
              <a:t>ElderSmile</a:t>
            </a:r>
            <a:r>
              <a:rPr lang="en-US" sz="3000" dirty="0" smtClean="0"/>
              <a:t> (NY)—screening </a:t>
            </a:r>
            <a:r>
              <a:rPr lang="en-US" sz="3000" dirty="0"/>
              <a:t>and referral at senior centers</a:t>
            </a:r>
          </a:p>
          <a:p>
            <a:r>
              <a:rPr lang="en-US" sz="3000" dirty="0" smtClean="0"/>
              <a:t>Apple </a:t>
            </a:r>
            <a:r>
              <a:rPr lang="en-US" sz="3000" dirty="0"/>
              <a:t>Tree Dental (MN, CA)—mobile and portable dental </a:t>
            </a:r>
            <a:r>
              <a:rPr lang="en-US" sz="3000" dirty="0" smtClean="0"/>
              <a:t>programs</a:t>
            </a:r>
            <a:endParaRPr lang="en-US" sz="3000" dirty="0"/>
          </a:p>
          <a:p>
            <a:r>
              <a:rPr lang="en-US" sz="3000" dirty="0"/>
              <a:t>Coalition for Oral Health for the Aging (Michigan)—advocacy, professional and public education, </a:t>
            </a:r>
            <a:r>
              <a:rPr lang="en-US" sz="3000" dirty="0" smtClean="0"/>
              <a:t>research</a:t>
            </a:r>
          </a:p>
          <a:p>
            <a:r>
              <a:rPr lang="en-US" sz="3000" dirty="0" smtClean="0"/>
              <a:t>Oral </a:t>
            </a:r>
            <a:r>
              <a:rPr lang="en-US" sz="3000" dirty="0"/>
              <a:t>Health America’s </a:t>
            </a:r>
            <a:r>
              <a:rPr lang="en-US" sz="3000" dirty="0" smtClean="0"/>
              <a:t>Wisdom Tooth—foundations </a:t>
            </a:r>
            <a:r>
              <a:rPr lang="en-US" sz="3000" dirty="0"/>
              <a:t>and </a:t>
            </a:r>
            <a:r>
              <a:rPr lang="en-US" sz="3000" dirty="0" smtClean="0"/>
              <a:t>industry</a:t>
            </a:r>
          </a:p>
          <a:p>
            <a:pPr lvl="1"/>
            <a:r>
              <a:rPr lang="en-US" sz="2800" dirty="0" smtClean="0"/>
              <a:t>Educational </a:t>
            </a:r>
            <a:r>
              <a:rPr lang="en-US" sz="2800" dirty="0"/>
              <a:t>programs for older adults and </a:t>
            </a:r>
            <a:r>
              <a:rPr lang="en-US" sz="2800" dirty="0" smtClean="0"/>
              <a:t>caregivers</a:t>
            </a:r>
            <a:endParaRPr lang="en-US" sz="2800" dirty="0"/>
          </a:p>
        </p:txBody>
      </p:sp>
      <p:pic>
        <p:nvPicPr>
          <p:cNvPr id="7170" name="Picture 2" descr="Image result for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908" y="0"/>
            <a:ext cx="2019092" cy="1203158"/>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26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55093"/>
            <a:ext cx="9603275" cy="1198661"/>
          </a:xfrm>
        </p:spPr>
        <p:txBody>
          <a:bodyPr>
            <a:noAutofit/>
          </a:bodyPr>
          <a:lstStyle/>
          <a:p>
            <a:r>
              <a:rPr lang="en-US" sz="4000" dirty="0" smtClean="0"/>
              <a:t>Public Health Strategies:</a:t>
            </a:r>
            <a:r>
              <a:rPr lang="en-US" sz="4000" dirty="0"/>
              <a:t/>
            </a:r>
            <a:br>
              <a:rPr lang="en-US" sz="4000" dirty="0"/>
            </a:br>
            <a:r>
              <a:rPr lang="en-US" sz="4000" dirty="0"/>
              <a:t>3. Educate seniors and </a:t>
            </a:r>
            <a:r>
              <a:rPr lang="en-US" sz="4000" dirty="0" smtClean="0"/>
              <a:t>caregivers</a:t>
            </a:r>
            <a:endParaRPr lang="en-US" sz="4000" dirty="0"/>
          </a:p>
        </p:txBody>
      </p:sp>
      <p:sp>
        <p:nvSpPr>
          <p:cNvPr id="3" name="Content Placeholder 2"/>
          <p:cNvSpPr>
            <a:spLocks noGrp="1"/>
          </p:cNvSpPr>
          <p:nvPr>
            <p:ph idx="1"/>
          </p:nvPr>
        </p:nvSpPr>
        <p:spPr>
          <a:xfrm>
            <a:off x="1451579" y="1853754"/>
            <a:ext cx="10130822" cy="4242246"/>
          </a:xfrm>
        </p:spPr>
        <p:txBody>
          <a:bodyPr>
            <a:noAutofit/>
          </a:bodyPr>
          <a:lstStyle/>
          <a:p>
            <a:r>
              <a:rPr lang="en-US" sz="3000" dirty="0" smtClean="0"/>
              <a:t>Overcoming </a:t>
            </a:r>
            <a:r>
              <a:rPr lang="en-US" sz="3000" dirty="0"/>
              <a:t>Obstacles to Oral </a:t>
            </a:r>
            <a:r>
              <a:rPr lang="en-US" sz="3000" dirty="0" smtClean="0"/>
              <a:t>Health (ADA </a:t>
            </a:r>
            <a:r>
              <a:rPr lang="en-US" sz="3000" dirty="0"/>
              <a:t>and University of the Pacific)—Industry and academia</a:t>
            </a:r>
          </a:p>
          <a:p>
            <a:r>
              <a:rPr lang="en-US" sz="3000" dirty="0" smtClean="0"/>
              <a:t>Health </a:t>
            </a:r>
            <a:r>
              <a:rPr lang="en-US" sz="3000" dirty="0"/>
              <a:t>literacy and cultural considerations</a:t>
            </a:r>
          </a:p>
          <a:p>
            <a:r>
              <a:rPr lang="en-US" sz="3000" dirty="0" smtClean="0"/>
              <a:t>Caregivers </a:t>
            </a:r>
            <a:r>
              <a:rPr lang="en-US" sz="3000" dirty="0"/>
              <a:t>of patients with dementia—daily care and professional access</a:t>
            </a:r>
          </a:p>
          <a:p>
            <a:r>
              <a:rPr lang="en-US" sz="3000" dirty="0" smtClean="0"/>
              <a:t>Advocate </a:t>
            </a:r>
            <a:r>
              <a:rPr lang="en-US" sz="3000" dirty="0"/>
              <a:t>for insurance coverage for prescription fluoride</a:t>
            </a:r>
          </a:p>
          <a:p>
            <a:r>
              <a:rPr lang="en-US" sz="3000" dirty="0" smtClean="0"/>
              <a:t>Stakeholders—prioritize </a:t>
            </a:r>
            <a:r>
              <a:rPr lang="en-US" sz="3000" dirty="0"/>
              <a:t>older adult oral </a:t>
            </a:r>
            <a:r>
              <a:rPr lang="en-US" sz="3000" dirty="0" smtClean="0"/>
              <a:t>health</a:t>
            </a:r>
            <a:r>
              <a:rPr lang="en-US" sz="3000" dirty="0"/>
              <a:t>	</a:t>
            </a:r>
          </a:p>
        </p:txBody>
      </p:sp>
      <p:pic>
        <p:nvPicPr>
          <p:cNvPr id="6146" name="Picture 2" descr="Image result for raise awareness"/>
          <p:cNvPicPr>
            <a:picLocks noChangeAspect="1" noChangeArrowheads="1"/>
          </p:cNvPicPr>
          <p:nvPr/>
        </p:nvPicPr>
        <p:blipFill rotWithShape="1">
          <a:blip r:embed="rId3">
            <a:extLst>
              <a:ext uri="{28A0092B-C50C-407E-A947-70E740481C1C}">
                <a14:useLocalDpi xmlns:a14="http://schemas.microsoft.com/office/drawing/2010/main" val="0"/>
              </a:ext>
            </a:extLst>
          </a:blip>
          <a:srcRect l="21569" t="7428" r="4527" b="2571"/>
          <a:stretch/>
        </p:blipFill>
        <p:spPr bwMode="auto">
          <a:xfrm>
            <a:off x="10623213" y="0"/>
            <a:ext cx="1568787" cy="1273629"/>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57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68741"/>
            <a:ext cx="9603275" cy="1185014"/>
          </a:xfrm>
        </p:spPr>
        <p:txBody>
          <a:bodyPr>
            <a:noAutofit/>
          </a:bodyPr>
          <a:lstStyle/>
          <a:p>
            <a:r>
              <a:rPr lang="en-US" sz="4000" dirty="0" smtClean="0"/>
              <a:t>Public Health </a:t>
            </a:r>
            <a:r>
              <a:rPr lang="en-US" sz="4000" dirty="0"/>
              <a:t>Strategies:</a:t>
            </a:r>
            <a:br>
              <a:rPr lang="en-US" sz="4000" dirty="0"/>
            </a:br>
            <a:r>
              <a:rPr lang="en-US" sz="4000" dirty="0"/>
              <a:t>4. Geriatric Dental </a:t>
            </a:r>
            <a:r>
              <a:rPr lang="en-US" sz="4000" dirty="0" smtClean="0"/>
              <a:t>Education</a:t>
            </a:r>
            <a:endParaRPr lang="en-US" sz="4000" dirty="0"/>
          </a:p>
        </p:txBody>
      </p:sp>
      <p:sp>
        <p:nvSpPr>
          <p:cNvPr id="3" name="Content Placeholder 2"/>
          <p:cNvSpPr>
            <a:spLocks noGrp="1"/>
          </p:cNvSpPr>
          <p:nvPr>
            <p:ph idx="1"/>
          </p:nvPr>
        </p:nvSpPr>
        <p:spPr>
          <a:xfrm>
            <a:off x="1451578" y="1853754"/>
            <a:ext cx="10740421" cy="4242246"/>
          </a:xfrm>
        </p:spPr>
        <p:txBody>
          <a:bodyPr>
            <a:noAutofit/>
          </a:bodyPr>
          <a:lstStyle/>
          <a:p>
            <a:r>
              <a:rPr lang="en-US" sz="2800" dirty="0" smtClean="0"/>
              <a:t>More clinical </a:t>
            </a:r>
            <a:r>
              <a:rPr lang="en-US" sz="2800" dirty="0"/>
              <a:t>education</a:t>
            </a:r>
          </a:p>
          <a:p>
            <a:r>
              <a:rPr lang="en-US" sz="2800" dirty="0" smtClean="0"/>
              <a:t>ADEA: </a:t>
            </a:r>
            <a:r>
              <a:rPr lang="en-US" sz="2800" dirty="0"/>
              <a:t>series on geriatric dentistry.</a:t>
            </a:r>
          </a:p>
          <a:p>
            <a:r>
              <a:rPr lang="en-US" sz="2800" dirty="0" smtClean="0"/>
              <a:t>Geriatric </a:t>
            </a:r>
            <a:r>
              <a:rPr lang="en-US" sz="2800" dirty="0"/>
              <a:t>training residencies and </a:t>
            </a:r>
            <a:r>
              <a:rPr lang="en-US" sz="2800" dirty="0" smtClean="0"/>
              <a:t>specialties</a:t>
            </a:r>
            <a:endParaRPr lang="en-US" sz="2800" dirty="0"/>
          </a:p>
          <a:p>
            <a:r>
              <a:rPr lang="en-US" sz="2800" dirty="0" smtClean="0"/>
              <a:t>Geriatrics programs for </a:t>
            </a:r>
            <a:r>
              <a:rPr lang="en-US" sz="2800" dirty="0"/>
              <a:t>RDHs (University of Minnesota)</a:t>
            </a:r>
          </a:p>
          <a:p>
            <a:pPr lvl="1"/>
            <a:r>
              <a:rPr lang="en-US" sz="2000" dirty="0" smtClean="0">
                <a:hlinkClick r:id="rId3"/>
              </a:rPr>
              <a:t>https</a:t>
            </a:r>
            <a:r>
              <a:rPr lang="en-US" sz="2000" dirty="0">
                <a:hlinkClick r:id="rId3"/>
              </a:rPr>
              <a:t>://</a:t>
            </a:r>
            <a:r>
              <a:rPr lang="en-US" sz="2000" dirty="0" smtClean="0">
                <a:hlinkClick r:id="rId3"/>
              </a:rPr>
              <a:t>www.dentistry.umn.edu/continuing-dental-education/courses/miniresidency-nursing-home-and-long-term-care-dental-team</a:t>
            </a:r>
            <a:r>
              <a:rPr lang="en-US" sz="2000" dirty="0" smtClean="0"/>
              <a:t> </a:t>
            </a:r>
            <a:endParaRPr lang="en-US" sz="2000" dirty="0"/>
          </a:p>
          <a:p>
            <a:r>
              <a:rPr lang="en-US" sz="2800" dirty="0" smtClean="0"/>
              <a:t>Continuing </a:t>
            </a:r>
            <a:r>
              <a:rPr lang="en-US" sz="2800" dirty="0"/>
              <a:t>education in geriatric </a:t>
            </a:r>
            <a:r>
              <a:rPr lang="en-US" sz="2800" dirty="0" smtClean="0"/>
              <a:t>dentistry</a:t>
            </a:r>
            <a:endParaRPr lang="en-US" sz="2800" dirty="0"/>
          </a:p>
        </p:txBody>
      </p:sp>
      <p:pic>
        <p:nvPicPr>
          <p:cNvPr id="5122" name="Picture 2" descr="Image result for geriatric stud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4549" y="0"/>
            <a:ext cx="2457450" cy="245745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93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82388"/>
            <a:ext cx="9603275" cy="1171366"/>
          </a:xfrm>
        </p:spPr>
        <p:txBody>
          <a:bodyPr>
            <a:noAutofit/>
          </a:bodyPr>
          <a:lstStyle/>
          <a:p>
            <a:r>
              <a:rPr lang="en-US" sz="4000" dirty="0" smtClean="0"/>
              <a:t>Public Health Strategies:</a:t>
            </a:r>
            <a:r>
              <a:rPr lang="en-US" sz="4000" dirty="0"/>
              <a:t/>
            </a:r>
            <a:br>
              <a:rPr lang="en-US" sz="4000" dirty="0"/>
            </a:br>
            <a:r>
              <a:rPr lang="en-US" sz="4000" dirty="0"/>
              <a:t>5. Expand </a:t>
            </a:r>
            <a:r>
              <a:rPr lang="en-US" sz="4000" dirty="0" smtClean="0"/>
              <a:t>Dental coverage</a:t>
            </a:r>
            <a:endParaRPr lang="en-US" sz="4000" dirty="0"/>
          </a:p>
        </p:txBody>
      </p:sp>
      <p:sp>
        <p:nvSpPr>
          <p:cNvPr id="3" name="Content Placeholder 2"/>
          <p:cNvSpPr>
            <a:spLocks noGrp="1"/>
          </p:cNvSpPr>
          <p:nvPr>
            <p:ph idx="1"/>
          </p:nvPr>
        </p:nvSpPr>
        <p:spPr>
          <a:xfrm>
            <a:off x="1451579" y="1853754"/>
            <a:ext cx="10130822" cy="4242246"/>
          </a:xfrm>
        </p:spPr>
        <p:txBody>
          <a:bodyPr>
            <a:normAutofit/>
          </a:bodyPr>
          <a:lstStyle/>
          <a:p>
            <a:r>
              <a:rPr lang="en-US" sz="2800" dirty="0" smtClean="0"/>
              <a:t>Dental </a:t>
            </a:r>
            <a:r>
              <a:rPr lang="en-US" sz="2800" dirty="0"/>
              <a:t>care </a:t>
            </a:r>
            <a:r>
              <a:rPr lang="en-US" sz="2800" dirty="0" smtClean="0"/>
              <a:t>benefits or option in Medicare</a:t>
            </a:r>
            <a:endParaRPr lang="en-US" sz="2800" dirty="0"/>
          </a:p>
          <a:p>
            <a:r>
              <a:rPr lang="en-US" sz="2800" dirty="0" smtClean="0"/>
              <a:t>Oral </a:t>
            </a:r>
            <a:r>
              <a:rPr lang="en-US" sz="2800" dirty="0"/>
              <a:t>health care for institutionalized seniors </a:t>
            </a:r>
            <a:r>
              <a:rPr lang="en-US" sz="2800" dirty="0" smtClean="0"/>
              <a:t>on Medicaid</a:t>
            </a:r>
          </a:p>
          <a:p>
            <a:pPr lvl="1"/>
            <a:r>
              <a:rPr lang="en-US" sz="2800" dirty="0" smtClean="0"/>
              <a:t>Special </a:t>
            </a:r>
            <a:r>
              <a:rPr lang="en-US" sz="2800" dirty="0"/>
              <a:t>Care Dentistry Act</a:t>
            </a:r>
          </a:p>
          <a:p>
            <a:r>
              <a:rPr lang="en-US" sz="2800" dirty="0" smtClean="0"/>
              <a:t>Increase </a:t>
            </a:r>
            <a:r>
              <a:rPr lang="en-US" sz="2800" dirty="0"/>
              <a:t>reimbursement </a:t>
            </a:r>
            <a:r>
              <a:rPr lang="en-US" sz="2800" dirty="0" smtClean="0"/>
              <a:t>and covered services</a:t>
            </a:r>
            <a:endParaRPr lang="en-US" sz="2800" dirty="0"/>
          </a:p>
        </p:txBody>
      </p:sp>
      <p:pic>
        <p:nvPicPr>
          <p:cNvPr id="4098" name="Picture 2" descr="Image result for medicare medic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350" y="34849"/>
            <a:ext cx="3295650" cy="1147985"/>
          </a:xfrm>
          <a:prstGeom prst="rect">
            <a:avLst/>
          </a:prstGeom>
          <a:solidFill>
            <a:schemeClr val="bg1"/>
          </a:solidFill>
          <a:ln w="57150">
            <a:solidFill>
              <a:schemeClr val="accent1"/>
            </a:solidFill>
          </a:ln>
        </p:spPr>
      </p:pic>
    </p:spTree>
    <p:extLst>
      <p:ext uri="{BB962C8B-B14F-4D97-AF65-F5344CB8AC3E}">
        <p14:creationId xmlns:p14="http://schemas.microsoft.com/office/powerpoint/2010/main" val="2851768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82388"/>
            <a:ext cx="9603275" cy="1171367"/>
          </a:xfrm>
        </p:spPr>
        <p:txBody>
          <a:bodyPr>
            <a:noAutofit/>
          </a:bodyPr>
          <a:lstStyle/>
          <a:p>
            <a:r>
              <a:rPr lang="en-US" sz="4000" dirty="0" smtClean="0"/>
              <a:t>Public Health </a:t>
            </a:r>
            <a:r>
              <a:rPr lang="en-US" sz="4000" dirty="0"/>
              <a:t>Strategies</a:t>
            </a:r>
            <a:br>
              <a:rPr lang="en-US" sz="4000" dirty="0"/>
            </a:br>
            <a:r>
              <a:rPr lang="en-US" sz="4000" dirty="0" smtClean="0"/>
              <a:t>6. Dental-Medical </a:t>
            </a:r>
            <a:r>
              <a:rPr lang="en-US" sz="4000" dirty="0"/>
              <a:t>Health Home</a:t>
            </a:r>
          </a:p>
        </p:txBody>
      </p:sp>
      <p:sp>
        <p:nvSpPr>
          <p:cNvPr id="3" name="Content Placeholder 2"/>
          <p:cNvSpPr>
            <a:spLocks noGrp="1"/>
          </p:cNvSpPr>
          <p:nvPr>
            <p:ph idx="1"/>
          </p:nvPr>
        </p:nvSpPr>
        <p:spPr>
          <a:xfrm>
            <a:off x="1451579" y="1853754"/>
            <a:ext cx="10740420" cy="4242246"/>
          </a:xfrm>
        </p:spPr>
        <p:txBody>
          <a:bodyPr>
            <a:noAutofit/>
          </a:bodyPr>
          <a:lstStyle/>
          <a:p>
            <a:r>
              <a:rPr lang="en-US" sz="2800" dirty="0" smtClean="0"/>
              <a:t>Oral </a:t>
            </a:r>
            <a:r>
              <a:rPr lang="en-US" sz="2800" dirty="0"/>
              <a:t>health </a:t>
            </a:r>
            <a:r>
              <a:rPr lang="en-US" sz="2800" dirty="0" smtClean="0"/>
              <a:t>guidelines for settings and </a:t>
            </a:r>
            <a:r>
              <a:rPr lang="en-US" sz="2800" dirty="0"/>
              <a:t>disciplines</a:t>
            </a:r>
          </a:p>
          <a:p>
            <a:r>
              <a:rPr lang="en-US" sz="2800" dirty="0" smtClean="0"/>
              <a:t>Community advocacy</a:t>
            </a:r>
          </a:p>
          <a:p>
            <a:pPr lvl="1"/>
            <a:r>
              <a:rPr lang="en-US" sz="2800" dirty="0" smtClean="0"/>
              <a:t>Medicare coverage and </a:t>
            </a:r>
            <a:r>
              <a:rPr lang="en-US" sz="2800" dirty="0"/>
              <a:t>Special Care Dentistry </a:t>
            </a:r>
            <a:r>
              <a:rPr lang="en-US" sz="2800" dirty="0" smtClean="0"/>
              <a:t>Act</a:t>
            </a:r>
          </a:p>
          <a:p>
            <a:pPr lvl="1"/>
            <a:r>
              <a:rPr lang="en-US" sz="2800" dirty="0" smtClean="0"/>
              <a:t>Fluoride varnish and water fluoridation</a:t>
            </a:r>
            <a:endParaRPr lang="en-US" sz="2800" dirty="0"/>
          </a:p>
          <a:p>
            <a:r>
              <a:rPr lang="en-US" sz="2800" dirty="0" smtClean="0"/>
              <a:t>Mobile </a:t>
            </a:r>
            <a:r>
              <a:rPr lang="en-US" sz="2800" dirty="0"/>
              <a:t>and portable dental </a:t>
            </a:r>
            <a:r>
              <a:rPr lang="en-US" sz="2800" dirty="0" smtClean="0"/>
              <a:t>care</a:t>
            </a:r>
            <a:endParaRPr lang="en-US" sz="2800" dirty="0"/>
          </a:p>
          <a:p>
            <a:r>
              <a:rPr lang="en-US" sz="2800" dirty="0" smtClean="0"/>
              <a:t>RDH—collaborative practice and telehealth</a:t>
            </a:r>
            <a:endParaRPr lang="en-US" sz="2800" dirty="0"/>
          </a:p>
        </p:txBody>
      </p:sp>
      <p:pic>
        <p:nvPicPr>
          <p:cNvPr id="3074" name="Picture 2" descr="Image result for cozy hous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8730" y="0"/>
            <a:ext cx="2193270" cy="2438400"/>
          </a:xfrm>
          <a:prstGeom prst="rect">
            <a:avLst/>
          </a:prstGeom>
          <a:solidFill>
            <a:schemeClr val="bg1"/>
          </a:solidFill>
          <a:ln w="57150">
            <a:solidFill>
              <a:schemeClr val="accent1"/>
            </a:solidFill>
          </a:ln>
        </p:spPr>
      </p:pic>
    </p:spTree>
    <p:extLst>
      <p:ext uri="{BB962C8B-B14F-4D97-AF65-F5344CB8AC3E}">
        <p14:creationId xmlns:p14="http://schemas.microsoft.com/office/powerpoint/2010/main" val="24128420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668740"/>
            <a:ext cx="9603275" cy="1185014"/>
          </a:xfrm>
        </p:spPr>
        <p:txBody>
          <a:bodyPr>
            <a:noAutofit/>
          </a:bodyPr>
          <a:lstStyle/>
          <a:p>
            <a:r>
              <a:rPr lang="en-US" sz="4000" dirty="0" smtClean="0"/>
              <a:t>Public Health Strategies</a:t>
            </a:r>
            <a:br>
              <a:rPr lang="en-US" sz="4000" dirty="0" smtClean="0"/>
            </a:br>
            <a:r>
              <a:rPr lang="en-US" sz="4000" dirty="0" smtClean="0"/>
              <a:t>7. LTC Oral Health Regulations</a:t>
            </a:r>
            <a:endParaRPr lang="en-US" sz="4000" dirty="0"/>
          </a:p>
        </p:txBody>
      </p:sp>
      <p:sp>
        <p:nvSpPr>
          <p:cNvPr id="3" name="Content Placeholder 2"/>
          <p:cNvSpPr>
            <a:spLocks noGrp="1"/>
          </p:cNvSpPr>
          <p:nvPr>
            <p:ph idx="1"/>
          </p:nvPr>
        </p:nvSpPr>
        <p:spPr>
          <a:xfrm>
            <a:off x="1451579" y="1853754"/>
            <a:ext cx="10130822" cy="4242246"/>
          </a:xfrm>
        </p:spPr>
        <p:txBody>
          <a:bodyPr>
            <a:noAutofit/>
          </a:bodyPr>
          <a:lstStyle/>
          <a:p>
            <a:r>
              <a:rPr lang="en-US" sz="2800" dirty="0" smtClean="0"/>
              <a:t>Reimbursement (federal </a:t>
            </a:r>
            <a:r>
              <a:rPr lang="en-US" sz="2800" dirty="0"/>
              <a:t>and state </a:t>
            </a:r>
            <a:r>
              <a:rPr lang="en-US" sz="2800" dirty="0" smtClean="0"/>
              <a:t>Medicaid)</a:t>
            </a:r>
          </a:p>
          <a:p>
            <a:pPr lvl="1"/>
            <a:r>
              <a:rPr lang="en-US" sz="2800" dirty="0" smtClean="0"/>
              <a:t>Preventive </a:t>
            </a:r>
            <a:r>
              <a:rPr lang="en-US" sz="2800" dirty="0"/>
              <a:t>services and </a:t>
            </a:r>
            <a:r>
              <a:rPr lang="en-US" sz="2800" dirty="0" smtClean="0"/>
              <a:t>fluorides (seniors)</a:t>
            </a:r>
            <a:endParaRPr lang="en-US" sz="2800" dirty="0"/>
          </a:p>
          <a:p>
            <a:r>
              <a:rPr lang="en-US" sz="2800" dirty="0" smtClean="0"/>
              <a:t>Oral </a:t>
            </a:r>
            <a:r>
              <a:rPr lang="en-US" sz="2800" dirty="0"/>
              <a:t>health </a:t>
            </a:r>
            <a:r>
              <a:rPr lang="en-US" sz="2800" dirty="0" smtClean="0"/>
              <a:t>regulations</a:t>
            </a:r>
          </a:p>
          <a:p>
            <a:pPr lvl="1"/>
            <a:r>
              <a:rPr lang="en-US" sz="2800" dirty="0" smtClean="0"/>
              <a:t>Compliance</a:t>
            </a:r>
          </a:p>
          <a:p>
            <a:pPr lvl="1"/>
            <a:r>
              <a:rPr lang="en-US" sz="2800" dirty="0"/>
              <a:t>E</a:t>
            </a:r>
            <a:r>
              <a:rPr lang="en-US" sz="2800" dirty="0" smtClean="0"/>
              <a:t>xtend regulations </a:t>
            </a:r>
            <a:r>
              <a:rPr lang="en-US" sz="2800" dirty="0"/>
              <a:t>to </a:t>
            </a:r>
            <a:r>
              <a:rPr lang="en-US" sz="2800" dirty="0" smtClean="0"/>
              <a:t>assisted </a:t>
            </a:r>
            <a:r>
              <a:rPr lang="en-US" sz="2800" dirty="0"/>
              <a:t>living </a:t>
            </a:r>
            <a:r>
              <a:rPr lang="en-US" sz="2800" dirty="0" smtClean="0"/>
              <a:t>and hospice facilities</a:t>
            </a:r>
            <a:endParaRPr lang="en-US" sz="2800" dirty="0"/>
          </a:p>
          <a:p>
            <a:r>
              <a:rPr lang="en-US" sz="2800" dirty="0" smtClean="0"/>
              <a:t>State mandate—oral </a:t>
            </a:r>
            <a:r>
              <a:rPr lang="en-US" sz="2800" dirty="0"/>
              <a:t>health assessments and </a:t>
            </a:r>
            <a:r>
              <a:rPr lang="en-US" sz="2800" dirty="0" smtClean="0"/>
              <a:t>plans</a:t>
            </a:r>
            <a:endParaRPr lang="en-US" sz="2800" dirty="0"/>
          </a:p>
        </p:txBody>
      </p:sp>
      <p:pic>
        <p:nvPicPr>
          <p:cNvPr id="2050" name="Picture 2" descr="Image result for lady 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467" y="0"/>
            <a:ext cx="2051533" cy="3455988"/>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932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435768" y="755901"/>
            <a:ext cx="8229600" cy="715962"/>
          </a:xfrm>
        </p:spPr>
        <p:txBody>
          <a:bodyPr/>
          <a:lstStyle/>
          <a:p>
            <a:pPr eaLnBrk="1" hangingPunct="1"/>
            <a:r>
              <a:rPr lang="en-US" altLang="en-US" sz="4000" dirty="0">
                <a:ea typeface="ヒラギノ角ゴ Pro W3" pitchFamily="124" charset="-128"/>
              </a:rPr>
              <a:t>Independent Residents</a:t>
            </a:r>
          </a:p>
        </p:txBody>
      </p:sp>
      <p:sp>
        <p:nvSpPr>
          <p:cNvPr id="36867" name="Content Placeholder 2"/>
          <p:cNvSpPr>
            <a:spLocks noGrp="1"/>
          </p:cNvSpPr>
          <p:nvPr>
            <p:ph idx="1"/>
          </p:nvPr>
        </p:nvSpPr>
        <p:spPr>
          <a:xfrm>
            <a:off x="1435768" y="1842655"/>
            <a:ext cx="9079832" cy="4283509"/>
          </a:xfrm>
        </p:spPr>
        <p:txBody>
          <a:bodyPr>
            <a:normAutofit/>
          </a:bodyPr>
          <a:lstStyle/>
          <a:p>
            <a:pPr eaLnBrk="1" hangingPunct="1"/>
            <a:r>
              <a:rPr lang="en-US" altLang="en-US" sz="2800" dirty="0" smtClean="0">
                <a:ea typeface="ヒラギノ角ゴ Pro W3" pitchFamily="124" charset="-128"/>
              </a:rPr>
              <a:t>Reminder</a:t>
            </a:r>
          </a:p>
          <a:p>
            <a:pPr lvl="1"/>
            <a:r>
              <a:rPr lang="en-US" altLang="en-US" sz="2800" dirty="0" smtClean="0">
                <a:ea typeface="ヒラギノ角ゴ Pro W3" pitchFamily="124" charset="-128"/>
              </a:rPr>
              <a:t>Verbal</a:t>
            </a:r>
          </a:p>
          <a:p>
            <a:pPr lvl="1"/>
            <a:r>
              <a:rPr lang="en-US" altLang="en-US" sz="2800" dirty="0" smtClean="0">
                <a:ea typeface="ヒラギノ角ゴ Pro W3" pitchFamily="124" charset="-128"/>
              </a:rPr>
              <a:t>Written</a:t>
            </a:r>
          </a:p>
          <a:p>
            <a:pPr eaLnBrk="1" hangingPunct="1"/>
            <a:r>
              <a:rPr lang="en-US" altLang="en-US" sz="2800" dirty="0" smtClean="0">
                <a:ea typeface="ヒラギノ角ゴ Pro W3" pitchFamily="124" charset="-128"/>
              </a:rPr>
              <a:t>Label oral care items</a:t>
            </a:r>
          </a:p>
          <a:p>
            <a:pPr eaLnBrk="1" hangingPunct="1"/>
            <a:r>
              <a:rPr lang="en-US" altLang="en-US" sz="2800" dirty="0" smtClean="0">
                <a:ea typeface="ヒラギノ角ゴ Pro W3" pitchFamily="124" charset="-128"/>
              </a:rPr>
              <a:t>Monitor for changes</a:t>
            </a:r>
          </a:p>
          <a:p>
            <a:pPr eaLnBrk="1" hangingPunct="1"/>
            <a:r>
              <a:rPr lang="en-US" altLang="en-US" sz="2800" dirty="0" smtClean="0">
                <a:ea typeface="ヒラギノ角ゴ Pro W3" pitchFamily="124" charset="-128"/>
              </a:rPr>
              <a:t>Still perform assessments</a:t>
            </a:r>
          </a:p>
        </p:txBody>
      </p:sp>
      <p:pic>
        <p:nvPicPr>
          <p:cNvPr id="4098" name="Picture 2" descr="Image result for brushing own teeth older adult"/>
          <p:cNvPicPr>
            <a:picLocks noChangeAspect="1" noChangeArrowheads="1"/>
          </p:cNvPicPr>
          <p:nvPr/>
        </p:nvPicPr>
        <p:blipFill rotWithShape="1">
          <a:blip r:embed="rId3">
            <a:extLst>
              <a:ext uri="{28A0092B-C50C-407E-A947-70E740481C1C}">
                <a14:useLocalDpi xmlns:a14="http://schemas.microsoft.com/office/drawing/2010/main" val="0"/>
              </a:ext>
            </a:extLst>
          </a:blip>
          <a:srcRect l="12781"/>
          <a:stretch/>
        </p:blipFill>
        <p:spPr bwMode="auto">
          <a:xfrm>
            <a:off x="7892717" y="1238794"/>
            <a:ext cx="3963568" cy="302625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6269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59832" y="0"/>
            <a:ext cx="3226468" cy="1925052"/>
          </a:xfrm>
        </p:spPr>
        <p:txBody>
          <a:bodyPr rtlCol="0">
            <a:normAutofit/>
          </a:bodyPr>
          <a:lstStyle/>
          <a:p>
            <a:pPr>
              <a:defRPr/>
            </a:pPr>
            <a:r>
              <a:rPr lang="en-US" sz="4000" dirty="0" smtClean="0">
                <a:ea typeface="+mj-ea"/>
              </a:rPr>
              <a:t>Residents after Stroke</a:t>
            </a:r>
          </a:p>
        </p:txBody>
      </p:sp>
      <p:sp>
        <p:nvSpPr>
          <p:cNvPr id="26627" name="Content Placeholder 2"/>
          <p:cNvSpPr>
            <a:spLocks noGrp="1"/>
          </p:cNvSpPr>
          <p:nvPr>
            <p:ph idx="1"/>
          </p:nvPr>
        </p:nvSpPr>
        <p:spPr>
          <a:xfrm>
            <a:off x="1459832" y="1796716"/>
            <a:ext cx="8750968" cy="5061283"/>
          </a:xfrm>
        </p:spPr>
        <p:txBody>
          <a:bodyPr>
            <a:noAutofit/>
          </a:bodyPr>
          <a:lstStyle/>
          <a:p>
            <a:pPr eaLnBrk="1" hangingPunct="1"/>
            <a:r>
              <a:rPr lang="en-US" altLang="en-US" sz="2800" dirty="0" smtClean="0">
                <a:ea typeface="ヒラギノ角ゴ Pro W3" pitchFamily="124" charset="-128"/>
              </a:rPr>
              <a:t>Blood flow interruption</a:t>
            </a:r>
          </a:p>
          <a:p>
            <a:pPr lvl="1" eaLnBrk="1" hangingPunct="1"/>
            <a:r>
              <a:rPr lang="en-US" altLang="en-US" sz="2800" dirty="0" smtClean="0">
                <a:ea typeface="ヒラギノ角ゴ Pro W3" pitchFamily="124" charset="-128"/>
              </a:rPr>
              <a:t>Part of brain dies</a:t>
            </a:r>
          </a:p>
          <a:p>
            <a:pPr eaLnBrk="1" hangingPunct="1"/>
            <a:r>
              <a:rPr lang="en-US" altLang="en-US" sz="2800" dirty="0" smtClean="0">
                <a:ea typeface="ヒラギノ角ゴ Pro W3" pitchFamily="124" charset="-128"/>
              </a:rPr>
              <a:t>Paralysis on one side</a:t>
            </a:r>
          </a:p>
          <a:p>
            <a:pPr lvl="1" eaLnBrk="1" hangingPunct="1"/>
            <a:r>
              <a:rPr lang="en-US" altLang="en-US" sz="2800" dirty="0" smtClean="0">
                <a:ea typeface="ヒラギノ角ゴ Pro W3" pitchFamily="124" charset="-128"/>
              </a:rPr>
              <a:t>motor and sensory</a:t>
            </a:r>
          </a:p>
          <a:p>
            <a:pPr eaLnBrk="1" hangingPunct="1"/>
            <a:r>
              <a:rPr lang="en-US" altLang="en-US" sz="2800" dirty="0" smtClean="0">
                <a:ea typeface="ヒラギノ角ゴ Pro W3" pitchFamily="124" charset="-128"/>
              </a:rPr>
              <a:t>Face and mouth</a:t>
            </a:r>
          </a:p>
          <a:p>
            <a:pPr lvl="1"/>
            <a:r>
              <a:rPr lang="en-US" altLang="en-US" sz="2800" dirty="0" smtClean="0">
                <a:ea typeface="ヒラギノ角ゴ Pro W3" pitchFamily="124" charset="-128"/>
              </a:rPr>
              <a:t>Swallowing </a:t>
            </a:r>
            <a:r>
              <a:rPr lang="en-US" altLang="en-US" sz="2800" dirty="0">
                <a:ea typeface="ヒラギノ角ゴ Pro W3" pitchFamily="124" charset="-128"/>
              </a:rPr>
              <a:t>difficulty </a:t>
            </a:r>
            <a:r>
              <a:rPr lang="en-US" altLang="en-US" sz="2800" dirty="0" smtClean="0">
                <a:ea typeface="ヒラギノ角ゴ Pro W3" pitchFamily="124" charset="-128"/>
              </a:rPr>
              <a:t>and one-sided</a:t>
            </a:r>
          </a:p>
          <a:p>
            <a:r>
              <a:rPr lang="en-US" altLang="en-US" sz="2800" dirty="0" smtClean="0">
                <a:ea typeface="ヒラギノ角ゴ Pro W3" pitchFamily="124" charset="-128"/>
              </a:rPr>
              <a:t>Denture—retention and sores</a:t>
            </a:r>
            <a:endParaRPr lang="en-US" altLang="en-US" sz="2800" dirty="0" smtClean="0">
              <a:solidFill>
                <a:srgbClr val="FF0000"/>
              </a:solidFill>
              <a:latin typeface="Arial Narrow" panose="020B0606020202030204" pitchFamily="34" charset="0"/>
              <a:ea typeface="ヒラギノ角ゴ Pro W3" pitchFamily="124" charset="-128"/>
            </a:endParaRPr>
          </a:p>
        </p:txBody>
      </p:sp>
      <p:pic>
        <p:nvPicPr>
          <p:cNvPr id="1433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3711" t="4547" r="2204" b="16632"/>
          <a:stretch/>
        </p:blipFill>
        <p:spPr bwMode="auto">
          <a:xfrm>
            <a:off x="7988930" y="4875846"/>
            <a:ext cx="2623886" cy="184381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14340" name="Picture 4" descr="Image result for dysphagia aspiration"/>
          <p:cNvPicPr>
            <a:picLocks noChangeAspect="1" noChangeArrowheads="1"/>
          </p:cNvPicPr>
          <p:nvPr/>
        </p:nvPicPr>
        <p:blipFill rotWithShape="1">
          <a:blip r:embed="rId4">
            <a:extLst>
              <a:ext uri="{28A0092B-C50C-407E-A947-70E740481C1C}">
                <a14:useLocalDpi xmlns:a14="http://schemas.microsoft.com/office/drawing/2010/main" val="0"/>
              </a:ext>
            </a:extLst>
          </a:blip>
          <a:srcRect l="60090" t="9963" r="5363" b="17249"/>
          <a:stretch/>
        </p:blipFill>
        <p:spPr bwMode="auto">
          <a:xfrm>
            <a:off x="9210097" y="158039"/>
            <a:ext cx="2805439" cy="4579465"/>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4" descr="Image result for dysphagia aspiration"/>
          <p:cNvPicPr>
            <a:picLocks noChangeAspect="1" noChangeArrowheads="1"/>
          </p:cNvPicPr>
          <p:nvPr/>
        </p:nvPicPr>
        <p:blipFill rotWithShape="1">
          <a:blip r:embed="rId4">
            <a:extLst>
              <a:ext uri="{28A0092B-C50C-407E-A947-70E740481C1C}">
                <a14:useLocalDpi xmlns:a14="http://schemas.microsoft.com/office/drawing/2010/main" val="0"/>
              </a:ext>
            </a:extLst>
          </a:blip>
          <a:srcRect l="2610" t="10262" r="59215" b="18561"/>
          <a:stretch/>
        </p:blipFill>
        <p:spPr bwMode="auto">
          <a:xfrm>
            <a:off x="5800470" y="158039"/>
            <a:ext cx="3170170" cy="4579465"/>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8907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459832" y="1925052"/>
            <a:ext cx="8750968" cy="4201112"/>
          </a:xfrm>
        </p:spPr>
        <p:txBody>
          <a:bodyPr>
            <a:noAutofit/>
          </a:bodyPr>
          <a:lstStyle/>
          <a:p>
            <a:pPr eaLnBrk="1" hangingPunct="1"/>
            <a:r>
              <a:rPr lang="en-US" altLang="en-US" sz="2800" dirty="0" smtClean="0">
                <a:ea typeface="ヒラギノ角ゴ Pro W3" pitchFamily="124" charset="-128"/>
              </a:rPr>
              <a:t>Dominant side—toothbrush grip</a:t>
            </a:r>
          </a:p>
          <a:p>
            <a:pPr lvl="1" eaLnBrk="1" hangingPunct="1"/>
            <a:r>
              <a:rPr lang="en-US" altLang="en-US" sz="2800" dirty="0" smtClean="0">
                <a:ea typeface="ヒラギノ角ゴ Pro W3" pitchFamily="124" charset="-128"/>
              </a:rPr>
              <a:t>Collis Curve brush</a:t>
            </a:r>
          </a:p>
          <a:p>
            <a:pPr eaLnBrk="1" hangingPunct="1"/>
            <a:r>
              <a:rPr lang="en-US" altLang="en-US" sz="2800" dirty="0" smtClean="0">
                <a:ea typeface="ヒラギノ角ゴ Pro W3" pitchFamily="124" charset="-128"/>
              </a:rPr>
              <a:t>Ask resident if they can brush</a:t>
            </a:r>
          </a:p>
          <a:p>
            <a:pPr lvl="1" eaLnBrk="1" hangingPunct="1"/>
            <a:r>
              <a:rPr lang="en-US" altLang="en-US" sz="2800" dirty="0" smtClean="0">
                <a:ea typeface="ヒラギノ角ゴ Pro W3" pitchFamily="124" charset="-128"/>
              </a:rPr>
              <a:t>Independence vs helping</a:t>
            </a:r>
          </a:p>
          <a:p>
            <a:pPr eaLnBrk="1" hangingPunct="1"/>
            <a:r>
              <a:rPr lang="en-US" altLang="en-US" sz="2800" dirty="0" smtClean="0">
                <a:ea typeface="ヒラギノ角ゴ Pro W3" pitchFamily="124" charset="-128"/>
              </a:rPr>
              <a:t>Eye level</a:t>
            </a:r>
          </a:p>
          <a:p>
            <a:pPr eaLnBrk="1" hangingPunct="1"/>
            <a:r>
              <a:rPr lang="en-US" altLang="en-US" sz="2800" dirty="0" smtClean="0">
                <a:ea typeface="ヒラギノ角ゴ Pro W3" pitchFamily="124" charset="-128"/>
              </a:rPr>
              <a:t>Speak slowly, no </a:t>
            </a:r>
            <a:r>
              <a:rPr lang="ja-JP" altLang="en-US" sz="2800" dirty="0" smtClean="0">
                <a:ea typeface="ヒラギノ角ゴ Pro W3" pitchFamily="124" charset="-128"/>
              </a:rPr>
              <a:t>“</a:t>
            </a:r>
            <a:r>
              <a:rPr lang="en-US" altLang="ja-JP" sz="2800" dirty="0" smtClean="0">
                <a:ea typeface="ヒラギノ角ゴ Pro W3" pitchFamily="124" charset="-128"/>
              </a:rPr>
              <a:t>baby talk</a:t>
            </a:r>
            <a:r>
              <a:rPr lang="ja-JP" altLang="en-US" sz="2800" dirty="0" smtClean="0">
                <a:ea typeface="ヒラギノ角ゴ Pro W3" pitchFamily="124" charset="-128"/>
              </a:rPr>
              <a:t>”</a:t>
            </a:r>
            <a:endParaRPr lang="en-US" altLang="ja-JP" sz="2800" dirty="0" smtClean="0">
              <a:ea typeface="ヒラギノ角ゴ Pro W3" pitchFamily="124" charset="-128"/>
            </a:endParaRPr>
          </a:p>
          <a:p>
            <a:pPr eaLnBrk="1" hangingPunct="1"/>
            <a:r>
              <a:rPr lang="en-US" altLang="ja-JP" sz="2800" dirty="0" smtClean="0">
                <a:ea typeface="ヒラギノ角ゴ Pro W3" pitchFamily="124" charset="-128"/>
              </a:rPr>
              <a:t>No distractions</a:t>
            </a:r>
            <a:endParaRPr lang="en-US" altLang="en-US" sz="2800" dirty="0" smtClean="0">
              <a:ea typeface="ヒラギノ角ゴ Pro W3" pitchFamily="124" charset="-128"/>
            </a:endParaRPr>
          </a:p>
          <a:p>
            <a:pPr eaLnBrk="1" hangingPunct="1"/>
            <a:endParaRPr lang="en-US" altLang="en-US" sz="2800" dirty="0" smtClean="0">
              <a:solidFill>
                <a:srgbClr val="FF0000"/>
              </a:solidFill>
              <a:latin typeface="Arial Narrow" panose="020B0606020202030204" pitchFamily="34" charset="0"/>
              <a:ea typeface="ヒラギノ角ゴ Pro W3" pitchFamily="124" charset="-128"/>
            </a:endParaRPr>
          </a:p>
        </p:txBody>
      </p:sp>
      <p:pic>
        <p:nvPicPr>
          <p:cNvPr id="27653" name="Picture 3" descr="toothbrush%20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8992" y="211346"/>
            <a:ext cx="2949575" cy="258921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459832" y="108685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defRPr/>
            </a:pPr>
            <a:r>
              <a:rPr lang="en-US" sz="4000" smtClean="0"/>
              <a:t>Residents after Stroke</a:t>
            </a:r>
            <a:endParaRPr lang="en-US" sz="4000" dirty="0" smtClean="0"/>
          </a:p>
        </p:txBody>
      </p:sp>
      <p:pic>
        <p:nvPicPr>
          <p:cNvPr id="13314" name="Picture 2" descr="Image result for hemiplegia after stroke"/>
          <p:cNvPicPr>
            <a:picLocks noChangeAspect="1" noChangeArrowheads="1"/>
          </p:cNvPicPr>
          <p:nvPr/>
        </p:nvPicPr>
        <p:blipFill rotWithShape="1">
          <a:blip r:embed="rId4">
            <a:extLst>
              <a:ext uri="{28A0092B-C50C-407E-A947-70E740481C1C}">
                <a14:useLocalDpi xmlns:a14="http://schemas.microsoft.com/office/drawing/2010/main" val="0"/>
              </a:ext>
            </a:extLst>
          </a:blip>
          <a:srcRect l="10829" r="15092" b="6868"/>
          <a:stretch/>
        </p:blipFill>
        <p:spPr bwMode="auto">
          <a:xfrm flipH="1">
            <a:off x="7464070" y="3071186"/>
            <a:ext cx="4594496" cy="345795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9218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47750"/>
            <a:ext cx="9603275" cy="806004"/>
          </a:xfrm>
        </p:spPr>
        <p:txBody>
          <a:bodyPr>
            <a:normAutofit/>
          </a:bodyPr>
          <a:lstStyle/>
          <a:p>
            <a:r>
              <a:rPr lang="en-US" sz="4000" dirty="0" smtClean="0"/>
              <a:t>Our Aging Population</a:t>
            </a:r>
            <a:endParaRPr lang="en-US" sz="4000" dirty="0"/>
          </a:p>
        </p:txBody>
      </p:sp>
      <p:sp>
        <p:nvSpPr>
          <p:cNvPr id="3" name="Content Placeholder 2"/>
          <p:cNvSpPr>
            <a:spLocks noGrp="1"/>
          </p:cNvSpPr>
          <p:nvPr>
            <p:ph idx="1"/>
          </p:nvPr>
        </p:nvSpPr>
        <p:spPr>
          <a:xfrm>
            <a:off x="1451579" y="1853754"/>
            <a:ext cx="9603275" cy="4261296"/>
          </a:xfrm>
        </p:spPr>
        <p:txBody>
          <a:bodyPr>
            <a:noAutofit/>
          </a:bodyPr>
          <a:lstStyle/>
          <a:p>
            <a:r>
              <a:rPr lang="en-US" sz="2800" dirty="0"/>
              <a:t>Older </a:t>
            </a:r>
            <a:r>
              <a:rPr lang="en-US" sz="2800" dirty="0" smtClean="0"/>
              <a:t>Adults</a:t>
            </a:r>
          </a:p>
          <a:p>
            <a:r>
              <a:rPr lang="en-US" sz="2800" dirty="0" smtClean="0"/>
              <a:t>Healthy </a:t>
            </a:r>
            <a:r>
              <a:rPr lang="en-US" sz="2800" dirty="0"/>
              <a:t>vs. Unhealthy aging</a:t>
            </a:r>
          </a:p>
          <a:p>
            <a:r>
              <a:rPr lang="en-US" sz="2800" dirty="0" smtClean="0"/>
              <a:t>Diversity </a:t>
            </a:r>
            <a:r>
              <a:rPr lang="en-US" sz="2800" dirty="0"/>
              <a:t>increasing</a:t>
            </a:r>
          </a:p>
          <a:p>
            <a:r>
              <a:rPr lang="en-US" sz="2800" dirty="0"/>
              <a:t>Susceptibility</a:t>
            </a:r>
          </a:p>
          <a:p>
            <a:r>
              <a:rPr lang="en-US" sz="2800" dirty="0" smtClean="0"/>
              <a:t>Institutions</a:t>
            </a:r>
            <a:endParaRPr lang="en-US" sz="2800" dirty="0"/>
          </a:p>
          <a:p>
            <a:pPr lvl="1"/>
            <a:r>
              <a:rPr lang="en-US" sz="2800" dirty="0"/>
              <a:t>Nursing </a:t>
            </a:r>
            <a:r>
              <a:rPr lang="en-US" sz="2800" dirty="0" smtClean="0"/>
              <a:t>homes—ADLs</a:t>
            </a:r>
            <a:endParaRPr lang="en-US" sz="2800" dirty="0"/>
          </a:p>
          <a:p>
            <a:pPr lvl="1"/>
            <a:r>
              <a:rPr lang="en-US" sz="2800" dirty="0" smtClean="0"/>
              <a:t>Assisted </a:t>
            </a:r>
            <a:r>
              <a:rPr lang="en-US" sz="2800" dirty="0"/>
              <a:t>living </a:t>
            </a:r>
            <a:r>
              <a:rPr lang="en-US" sz="2800" dirty="0" smtClean="0"/>
              <a:t>facilities—IADLs</a:t>
            </a:r>
            <a:endParaRPr lang="en-US" sz="2800" dirty="0"/>
          </a:p>
        </p:txBody>
      </p:sp>
      <p:pic>
        <p:nvPicPr>
          <p:cNvPr id="5" name="Picture 4"/>
          <p:cNvPicPr>
            <a:picLocks noChangeAspect="1"/>
          </p:cNvPicPr>
          <p:nvPr/>
        </p:nvPicPr>
        <p:blipFill rotWithShape="1">
          <a:blip r:embed="rId3"/>
          <a:srcRect l="14715" t="18229" r="18668" b="20834"/>
          <a:stretch/>
        </p:blipFill>
        <p:spPr>
          <a:xfrm>
            <a:off x="6352117" y="2056856"/>
            <a:ext cx="5668433" cy="2915194"/>
          </a:xfrm>
          <a:prstGeom prst="rect">
            <a:avLst/>
          </a:prstGeom>
          <a:ln w="57150">
            <a:solidFill>
              <a:schemeClr val="accent1"/>
            </a:solidFill>
          </a:ln>
        </p:spPr>
      </p:pic>
    </p:spTree>
    <p:extLst>
      <p:ext uri="{BB962C8B-B14F-4D97-AF65-F5344CB8AC3E}">
        <p14:creationId xmlns:p14="http://schemas.microsoft.com/office/powerpoint/2010/main" val="1677205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427747" y="1860884"/>
            <a:ext cx="8783053" cy="4265280"/>
          </a:xfrm>
        </p:spPr>
        <p:txBody>
          <a:bodyPr>
            <a:noAutofit/>
          </a:bodyPr>
          <a:lstStyle/>
          <a:p>
            <a:pPr eaLnBrk="1" hangingPunct="1"/>
            <a:r>
              <a:rPr lang="en-US" altLang="en-US" sz="2800" dirty="0" smtClean="0">
                <a:ea typeface="ヒラギノ角ゴ Pro W3" pitchFamily="124" charset="-128"/>
              </a:rPr>
              <a:t>Vision and hearing</a:t>
            </a:r>
          </a:p>
          <a:p>
            <a:pPr lvl="1" eaLnBrk="1" hangingPunct="1"/>
            <a:r>
              <a:rPr lang="en-US" altLang="en-US" sz="2800" dirty="0" smtClean="0">
                <a:ea typeface="ヒラギノ角ゴ Pro W3" pitchFamily="124" charset="-128"/>
              </a:rPr>
              <a:t>Help from “good side”</a:t>
            </a:r>
          </a:p>
          <a:p>
            <a:pPr lvl="1" eaLnBrk="1" hangingPunct="1"/>
            <a:r>
              <a:rPr lang="en-US" altLang="en-US" sz="2800" dirty="0" smtClean="0">
                <a:ea typeface="ヒラギノ角ゴ Pro W3" pitchFamily="124" charset="-128"/>
              </a:rPr>
              <a:t>Speak up or hearing device</a:t>
            </a:r>
          </a:p>
          <a:p>
            <a:pPr lvl="1" eaLnBrk="1" hangingPunct="1"/>
            <a:r>
              <a:rPr lang="en-US" altLang="en-US" sz="2800" dirty="0" smtClean="0">
                <a:ea typeface="ヒラギノ角ゴ Pro W3" pitchFamily="124" charset="-128"/>
              </a:rPr>
              <a:t>Notepad</a:t>
            </a:r>
          </a:p>
          <a:p>
            <a:pPr lvl="1" eaLnBrk="1" hangingPunct="1"/>
            <a:r>
              <a:rPr lang="en-US" altLang="en-US" sz="2800" dirty="0" smtClean="0">
                <a:ea typeface="ヒラギノ角ゴ Pro W3" pitchFamily="124" charset="-128"/>
              </a:rPr>
              <a:t>Hand over hand</a:t>
            </a:r>
          </a:p>
          <a:p>
            <a:pPr eaLnBrk="1" hangingPunct="1"/>
            <a:r>
              <a:rPr lang="en-US" altLang="en-US" sz="2800" dirty="0" smtClean="0">
                <a:ea typeface="ヒラギノ角ゴ Pro W3" pitchFamily="124" charset="-128"/>
              </a:rPr>
              <a:t>Speech, memory, and cognition</a:t>
            </a:r>
          </a:p>
          <a:p>
            <a:pPr eaLnBrk="1" hangingPunct="1"/>
            <a:r>
              <a:rPr lang="en-US" altLang="en-US" sz="2800" dirty="0" smtClean="0">
                <a:ea typeface="ヒラギノ角ゴ Pro W3" pitchFamily="124" charset="-128"/>
              </a:rPr>
              <a:t>Emotions—anger, sadness, fear</a:t>
            </a:r>
          </a:p>
        </p:txBody>
      </p:sp>
      <p:sp>
        <p:nvSpPr>
          <p:cNvPr id="5" name="Title 1"/>
          <p:cNvSpPr>
            <a:spLocks noGrp="1"/>
          </p:cNvSpPr>
          <p:nvPr>
            <p:ph type="title"/>
          </p:nvPr>
        </p:nvSpPr>
        <p:spPr>
          <a:xfrm>
            <a:off x="1459832" y="1086852"/>
            <a:ext cx="8229600" cy="838200"/>
          </a:xfrm>
        </p:spPr>
        <p:txBody>
          <a:bodyPr rtlCol="0">
            <a:normAutofit/>
          </a:bodyPr>
          <a:lstStyle/>
          <a:p>
            <a:pPr>
              <a:defRPr/>
            </a:pPr>
            <a:r>
              <a:rPr lang="en-US" sz="4000" dirty="0" smtClean="0">
                <a:ea typeface="+mj-ea"/>
              </a:rPr>
              <a:t>Residents after Stroke</a:t>
            </a:r>
          </a:p>
        </p:txBody>
      </p:sp>
      <p:pic>
        <p:nvPicPr>
          <p:cNvPr id="12290" name="Picture 2" descr="Image result for elderly frust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086" y="2051383"/>
            <a:ext cx="4410692" cy="332272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65463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51579" y="352927"/>
            <a:ext cx="9603275" cy="1500828"/>
          </a:xfrm>
        </p:spPr>
        <p:txBody>
          <a:bodyPr>
            <a:normAutofit/>
          </a:bodyPr>
          <a:lstStyle/>
          <a:p>
            <a:pPr eaLnBrk="1" hangingPunct="1"/>
            <a:r>
              <a:rPr lang="en-US" altLang="en-US" sz="4000" dirty="0" smtClean="0">
                <a:ea typeface="ヒラギノ角ゴ Pro W3" pitchFamily="124" charset="-128"/>
              </a:rPr>
              <a:t>Residents with</a:t>
            </a:r>
            <a:br>
              <a:rPr lang="en-US" altLang="en-US" sz="4000" dirty="0" smtClean="0">
                <a:ea typeface="ヒラギノ角ゴ Pro W3" pitchFamily="124" charset="-128"/>
              </a:rPr>
            </a:br>
            <a:r>
              <a:rPr lang="en-US" altLang="en-US" sz="4000" dirty="0" smtClean="0">
                <a:ea typeface="ヒラギノ角ゴ Pro W3" pitchFamily="124" charset="-128"/>
              </a:rPr>
              <a:t>Parkinson’</a:t>
            </a:r>
            <a:r>
              <a:rPr lang="en-US" altLang="ja-JP" sz="4000" dirty="0" smtClean="0">
                <a:ea typeface="ヒラギノ角ゴ Pro W3" pitchFamily="124" charset="-128"/>
              </a:rPr>
              <a:t>s Disease</a:t>
            </a:r>
            <a:endParaRPr lang="en-US" altLang="en-US" sz="4000" dirty="0" smtClean="0">
              <a:ea typeface="ヒラギノ角ゴ Pro W3" pitchFamily="124" charset="-128"/>
            </a:endParaRPr>
          </a:p>
        </p:txBody>
      </p:sp>
      <p:sp>
        <p:nvSpPr>
          <p:cNvPr id="29699" name="Content Placeholder 2"/>
          <p:cNvSpPr>
            <a:spLocks noGrp="1"/>
          </p:cNvSpPr>
          <p:nvPr>
            <p:ph idx="1"/>
          </p:nvPr>
        </p:nvSpPr>
        <p:spPr>
          <a:xfrm>
            <a:off x="1451579" y="1853754"/>
            <a:ext cx="9603275" cy="3612591"/>
          </a:xfrm>
        </p:spPr>
        <p:txBody>
          <a:bodyPr>
            <a:noAutofit/>
          </a:bodyPr>
          <a:lstStyle/>
          <a:p>
            <a:pPr eaLnBrk="1" hangingPunct="1"/>
            <a:r>
              <a:rPr lang="en-US" altLang="ja-JP" sz="2800" dirty="0" smtClean="0">
                <a:ea typeface="ヒラギノ角ゴ Pro W3" pitchFamily="124" charset="-128"/>
              </a:rPr>
              <a:t>Dopamine deficiency</a:t>
            </a:r>
          </a:p>
          <a:p>
            <a:pPr eaLnBrk="1" hangingPunct="1"/>
            <a:r>
              <a:rPr lang="en-US" altLang="ja-JP" sz="2800" dirty="0" smtClean="0">
                <a:ea typeface="ヒラギノ角ゴ Pro W3" pitchFamily="124" charset="-128"/>
              </a:rPr>
              <a:t>Movement issues</a:t>
            </a:r>
          </a:p>
          <a:p>
            <a:pPr lvl="1" eaLnBrk="1" hangingPunct="1"/>
            <a:r>
              <a:rPr lang="en-US" altLang="en-US" sz="2800" dirty="0" smtClean="0">
                <a:ea typeface="ヒラギノ角ゴ Pro W3" pitchFamily="124" charset="-128"/>
              </a:rPr>
              <a:t>Tremors</a:t>
            </a:r>
          </a:p>
          <a:p>
            <a:pPr lvl="1" eaLnBrk="1" hangingPunct="1"/>
            <a:r>
              <a:rPr lang="en-US" altLang="en-US" sz="2800" dirty="0" smtClean="0">
                <a:ea typeface="ヒラギノ角ゴ Pro W3" pitchFamily="124" charset="-128"/>
              </a:rPr>
              <a:t>Slow movements &amp; stiff muscles</a:t>
            </a:r>
          </a:p>
          <a:p>
            <a:pPr eaLnBrk="1" hangingPunct="1"/>
            <a:r>
              <a:rPr lang="en-US" altLang="en-US" sz="2800" dirty="0" smtClean="0">
                <a:ea typeface="ヒラギノ角ゴ Pro W3" pitchFamily="124" charset="-128"/>
              </a:rPr>
              <a:t>Assistance</a:t>
            </a:r>
          </a:p>
          <a:p>
            <a:pPr lvl="1" eaLnBrk="1" hangingPunct="1"/>
            <a:r>
              <a:rPr lang="en-US" altLang="en-US" sz="2800" dirty="0" smtClean="0">
                <a:ea typeface="ヒラギノ角ゴ Pro W3" pitchFamily="124" charset="-128"/>
              </a:rPr>
              <a:t>Independence and Patience (5x time)</a:t>
            </a:r>
          </a:p>
          <a:p>
            <a:pPr eaLnBrk="1" hangingPunct="1"/>
            <a:r>
              <a:rPr lang="en-US" altLang="en-US" sz="2800" dirty="0" smtClean="0">
                <a:ea typeface="ヒラギノ角ゴ Pro W3" pitchFamily="124" charset="-128"/>
              </a:rPr>
              <a:t>Swallowing issues</a:t>
            </a:r>
          </a:p>
          <a:p>
            <a:pPr eaLnBrk="1" hangingPunct="1"/>
            <a:endParaRPr lang="en-US" altLang="en-US" sz="2800" dirty="0" smtClean="0">
              <a:ea typeface="ヒラギノ角ゴ Pro W3" pitchFamily="124" charset="-128"/>
            </a:endParaRPr>
          </a:p>
        </p:txBody>
      </p:sp>
      <p:pic>
        <p:nvPicPr>
          <p:cNvPr id="11266" name="Picture 2" descr="parkinson disease - KOSA Acupuncture Proudly Presents &quot;How To Treat Parkinson's Disease (Parkinsonism) and Testimonials&quot;"/>
          <p:cNvPicPr>
            <a:picLocks noChangeAspect="1" noChangeArrowheads="1"/>
          </p:cNvPicPr>
          <p:nvPr/>
        </p:nvPicPr>
        <p:blipFill rotWithShape="1">
          <a:blip r:embed="rId3">
            <a:extLst>
              <a:ext uri="{28A0092B-C50C-407E-A947-70E740481C1C}">
                <a14:useLocalDpi xmlns:a14="http://schemas.microsoft.com/office/drawing/2010/main" val="0"/>
              </a:ext>
            </a:extLst>
          </a:blip>
          <a:srcRect l="68485" t="14316" r="2252" b="1474"/>
          <a:stretch/>
        </p:blipFill>
        <p:spPr bwMode="auto">
          <a:xfrm>
            <a:off x="7684170" y="2396457"/>
            <a:ext cx="3064042" cy="440869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11270" name="Picture 6" descr="Image result for parkinson's disease patient"/>
          <p:cNvPicPr>
            <a:picLocks noChangeAspect="1" noChangeArrowheads="1"/>
          </p:cNvPicPr>
          <p:nvPr/>
        </p:nvPicPr>
        <p:blipFill rotWithShape="1">
          <a:blip r:embed="rId4">
            <a:extLst>
              <a:ext uri="{28A0092B-C50C-407E-A947-70E740481C1C}">
                <a14:useLocalDpi xmlns:a14="http://schemas.microsoft.com/office/drawing/2010/main" val="0"/>
              </a:ext>
            </a:extLst>
          </a:blip>
          <a:srcRect l="66682" r="4423"/>
          <a:stretch/>
        </p:blipFill>
        <p:spPr bwMode="auto">
          <a:xfrm>
            <a:off x="10464061" y="15318"/>
            <a:ext cx="1684421" cy="4219575"/>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6356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1451579" y="0"/>
            <a:ext cx="3665853" cy="1853755"/>
          </a:xfrm>
        </p:spPr>
        <p:txBody>
          <a:bodyPr>
            <a:normAutofit/>
          </a:bodyPr>
          <a:lstStyle/>
          <a:p>
            <a:r>
              <a:rPr lang="en-US" altLang="en-US" sz="4000" dirty="0">
                <a:ea typeface="ヒラギノ角ゴ Pro W3" pitchFamily="124" charset="-128"/>
              </a:rPr>
              <a:t>Residents with Dementia</a:t>
            </a:r>
            <a:endParaRPr lang="en-US" altLang="en-US" sz="4000" dirty="0" smtClean="0">
              <a:ea typeface="ヒラギノ角ゴ Pro W3" pitchFamily="124" charset="-128"/>
            </a:endParaRPr>
          </a:p>
        </p:txBody>
      </p:sp>
      <p:sp>
        <p:nvSpPr>
          <p:cNvPr id="32771" name="Content Placeholder 3"/>
          <p:cNvSpPr>
            <a:spLocks noGrp="1"/>
          </p:cNvSpPr>
          <p:nvPr>
            <p:ph idx="1"/>
          </p:nvPr>
        </p:nvSpPr>
        <p:spPr>
          <a:xfrm>
            <a:off x="1451580" y="1732548"/>
            <a:ext cx="4195242" cy="3733798"/>
          </a:xfrm>
        </p:spPr>
        <p:txBody>
          <a:bodyPr>
            <a:noAutofit/>
          </a:bodyPr>
          <a:lstStyle/>
          <a:p>
            <a:pPr eaLnBrk="1" hangingPunct="1"/>
            <a:r>
              <a:rPr lang="en-US" altLang="en-US" sz="2800" dirty="0" smtClean="0">
                <a:ea typeface="ヒラギノ角ゴ Pro W3" pitchFamily="124" charset="-128"/>
              </a:rPr>
              <a:t>Forgetfulness</a:t>
            </a:r>
          </a:p>
          <a:p>
            <a:pPr eaLnBrk="1" hangingPunct="1"/>
            <a:r>
              <a:rPr lang="en-US" altLang="en-US" sz="2800" dirty="0" smtClean="0">
                <a:ea typeface="ヒラギノ角ゴ Pro W3" pitchFamily="124" charset="-128"/>
              </a:rPr>
              <a:t>Confusion</a:t>
            </a:r>
          </a:p>
          <a:p>
            <a:pPr eaLnBrk="1" hangingPunct="1"/>
            <a:r>
              <a:rPr lang="en-US" altLang="en-US" sz="2800" dirty="0" smtClean="0">
                <a:ea typeface="ヒラギノ角ゴ Pro W3" pitchFamily="124" charset="-128"/>
              </a:rPr>
              <a:t>Repeating stories</a:t>
            </a:r>
          </a:p>
          <a:p>
            <a:pPr eaLnBrk="1" hangingPunct="1"/>
            <a:r>
              <a:rPr lang="en-US" altLang="en-US" sz="2800" dirty="0" smtClean="0">
                <a:ea typeface="ヒラギノ角ゴ Pro W3" pitchFamily="124" charset="-128"/>
              </a:rPr>
              <a:t>Impaired hygiene</a:t>
            </a:r>
          </a:p>
          <a:p>
            <a:pPr eaLnBrk="1" hangingPunct="1"/>
            <a:r>
              <a:rPr lang="en-US" altLang="en-US" sz="2800" dirty="0" smtClean="0">
                <a:ea typeface="ヒラギノ角ゴ Pro W3" pitchFamily="124" charset="-128"/>
              </a:rPr>
              <a:t>Less energy and interest</a:t>
            </a:r>
          </a:p>
          <a:p>
            <a:pPr eaLnBrk="1" hangingPunct="1"/>
            <a:r>
              <a:rPr lang="en-US" altLang="en-US" sz="2800" dirty="0" smtClean="0">
                <a:ea typeface="ヒラギノ角ゴ Pro W3" pitchFamily="124" charset="-128"/>
              </a:rPr>
              <a:t>Restless and anxious</a:t>
            </a:r>
          </a:p>
          <a:p>
            <a:pPr eaLnBrk="1" hangingPunct="1"/>
            <a:r>
              <a:rPr lang="en-US" altLang="en-US" sz="2800" dirty="0" smtClean="0">
                <a:ea typeface="ヒラギノ角ゴ Pro W3" pitchFamily="124" charset="-128"/>
              </a:rPr>
              <a:t>Easy to anger</a:t>
            </a:r>
          </a:p>
        </p:txBody>
      </p:sp>
      <p:pic>
        <p:nvPicPr>
          <p:cNvPr id="8194" name="Picture 2" descr="https://i.pinimg.com/736x/b7/79/0d/b7790df853a4ca445fd8695df4210500--dementia-disease-dementia-c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3" t="6514" r="2443" b="6380"/>
          <a:stretch/>
        </p:blipFill>
        <p:spPr bwMode="auto">
          <a:xfrm>
            <a:off x="5502443" y="160420"/>
            <a:ext cx="6561220" cy="6577264"/>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4239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1475874" y="1064711"/>
            <a:ext cx="8229600" cy="715963"/>
          </a:xfrm>
        </p:spPr>
        <p:txBody>
          <a:bodyPr>
            <a:normAutofit/>
          </a:bodyPr>
          <a:lstStyle/>
          <a:p>
            <a:pPr eaLnBrk="1" hangingPunct="1"/>
            <a:r>
              <a:rPr lang="en-US" altLang="en-US" sz="4000" dirty="0" smtClean="0">
                <a:ea typeface="ヒラギノ角ゴ Pro W3" pitchFamily="124" charset="-128"/>
              </a:rPr>
              <a:t>Residents with Dementia</a:t>
            </a:r>
          </a:p>
        </p:txBody>
      </p:sp>
      <p:sp>
        <p:nvSpPr>
          <p:cNvPr id="30723" name="Content Placeholder 2"/>
          <p:cNvSpPr>
            <a:spLocks noGrp="1"/>
          </p:cNvSpPr>
          <p:nvPr>
            <p:ph idx="1"/>
          </p:nvPr>
        </p:nvSpPr>
        <p:spPr>
          <a:xfrm>
            <a:off x="1475873" y="1844842"/>
            <a:ext cx="10315073" cy="4860758"/>
          </a:xfrm>
        </p:spPr>
        <p:txBody>
          <a:bodyPr>
            <a:noAutofit/>
          </a:bodyPr>
          <a:lstStyle/>
          <a:p>
            <a:pPr indent="-342900"/>
            <a:r>
              <a:rPr lang="en-US" altLang="en-US" sz="2800" dirty="0" smtClean="0">
                <a:ea typeface="ヒラギノ角ゴ Pro W3" pitchFamily="124" charset="-128"/>
              </a:rPr>
              <a:t>Types, Prognosis, and Preclinical Onset</a:t>
            </a:r>
            <a:endParaRPr lang="en-US" altLang="en-US" sz="2800" dirty="0">
              <a:ea typeface="ヒラギノ角ゴ Pro W3" pitchFamily="124" charset="-128"/>
            </a:endParaRPr>
          </a:p>
          <a:p>
            <a:pPr indent="-342900"/>
            <a:r>
              <a:rPr lang="en-US" altLang="en-US" sz="2800" dirty="0" smtClean="0">
                <a:ea typeface="ヒラギノ角ゴ Pro W3" pitchFamily="124" charset="-128"/>
              </a:rPr>
              <a:t>Mild—independent</a:t>
            </a:r>
          </a:p>
          <a:p>
            <a:pPr lvl="1" indent="-342900"/>
            <a:r>
              <a:rPr lang="en-US" altLang="en-US" sz="2800" dirty="0" smtClean="0">
                <a:ea typeface="ヒラギノ角ゴ Pro W3" pitchFamily="124" charset="-128"/>
              </a:rPr>
              <a:t>Forgetfulness, family and doctor notice</a:t>
            </a:r>
          </a:p>
          <a:p>
            <a:pPr indent="-342900"/>
            <a:r>
              <a:rPr lang="en-US" altLang="en-US" sz="2800" dirty="0" smtClean="0">
                <a:ea typeface="ヒラギノ角ゴ Pro W3" pitchFamily="124" charset="-128"/>
              </a:rPr>
              <a:t>Moderate—care required</a:t>
            </a:r>
            <a:endParaRPr lang="en-US" altLang="en-US" sz="2800" dirty="0">
              <a:ea typeface="ヒラギノ角ゴ Pro W3" pitchFamily="124" charset="-128"/>
            </a:endParaRPr>
          </a:p>
          <a:p>
            <a:pPr lvl="1" indent="-342900"/>
            <a:r>
              <a:rPr lang="en-US" altLang="en-US" sz="2800" dirty="0" smtClean="0">
                <a:ea typeface="ヒラギノ角ゴ Pro W3" pitchFamily="124" charset="-128"/>
              </a:rPr>
              <a:t>Issues with tasks, memory, expression, emotions</a:t>
            </a:r>
          </a:p>
          <a:p>
            <a:pPr indent="-342900"/>
            <a:r>
              <a:rPr lang="en-US" altLang="en-US" sz="2800" dirty="0" smtClean="0">
                <a:ea typeface="ヒラギノ角ゴ Pro W3" pitchFamily="124" charset="-128"/>
              </a:rPr>
              <a:t>Severe—total care</a:t>
            </a:r>
            <a:endParaRPr lang="en-US" altLang="en-US" sz="2800" dirty="0">
              <a:ea typeface="ヒラギノ角ゴ Pro W3" pitchFamily="124" charset="-128"/>
            </a:endParaRPr>
          </a:p>
          <a:p>
            <a:pPr lvl="1" indent="-342900"/>
            <a:r>
              <a:rPr lang="en-US" altLang="en-US" sz="2800" dirty="0" smtClean="0">
                <a:ea typeface="ヒラギノ角ゴ Pro W3" pitchFamily="124" charset="-128"/>
              </a:rPr>
              <a:t>Cannot communicate or perform tasks, vulnerable to infections</a:t>
            </a:r>
          </a:p>
        </p:txBody>
      </p:sp>
      <p:pic>
        <p:nvPicPr>
          <p:cNvPr id="10242" name="Picture 2" descr="Typical metabolic patterns for different types of dementia compared to normal controls and vascular dementia (VD). Alzheimer's disease (AD), frontotemporal dementia (FTD), and Lewy-Body dementia (LBD) show distinct cortical patterns of decreased metabolism, while multisystem atrophy type P (MSD-P) shows a decreased metabolism in the putamen on both sides. In contrast, a typical feature of VD is the simultaneous occurrence of patchy, often asymmetrical cortical and subcortical areas of decreased glucose metabolismÂ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189" y="0"/>
            <a:ext cx="3956811" cy="3898232"/>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2751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435768" y="914400"/>
            <a:ext cx="8229600" cy="705853"/>
          </a:xfrm>
        </p:spPr>
        <p:txBody>
          <a:bodyPr rtlCol="0">
            <a:normAutofit/>
          </a:bodyPr>
          <a:lstStyle/>
          <a:p>
            <a:pPr>
              <a:defRPr/>
            </a:pPr>
            <a:r>
              <a:rPr lang="en-US" sz="4000" dirty="0" smtClean="0">
                <a:ea typeface="+mj-ea"/>
              </a:rPr>
              <a:t>residents with dementia</a:t>
            </a:r>
          </a:p>
        </p:txBody>
      </p:sp>
      <p:sp>
        <p:nvSpPr>
          <p:cNvPr id="16387" name="Content Placeholder 2"/>
          <p:cNvSpPr>
            <a:spLocks noGrp="1"/>
          </p:cNvSpPr>
          <p:nvPr>
            <p:ph idx="1"/>
          </p:nvPr>
        </p:nvSpPr>
        <p:spPr>
          <a:xfrm>
            <a:off x="1435768" y="1981200"/>
            <a:ext cx="8775032" cy="4953000"/>
          </a:xfrm>
        </p:spPr>
        <p:txBody>
          <a:bodyPr rtlCol="0">
            <a:normAutofit/>
          </a:bodyPr>
          <a:lstStyle/>
          <a:p>
            <a:pPr>
              <a:defRPr/>
            </a:pPr>
            <a:r>
              <a:rPr lang="en-US" sz="2800" dirty="0" smtClean="0">
                <a:latin typeface="+mj-lt"/>
              </a:rPr>
              <a:t>Independence</a:t>
            </a:r>
          </a:p>
          <a:p>
            <a:pPr lvl="1">
              <a:defRPr/>
            </a:pPr>
            <a:r>
              <a:rPr lang="en-US" sz="2600" dirty="0" smtClean="0">
                <a:latin typeface="+mj-lt"/>
              </a:rPr>
              <a:t>As </a:t>
            </a:r>
            <a:r>
              <a:rPr lang="en-US" sz="2600" dirty="0">
                <a:latin typeface="+mj-lt"/>
              </a:rPr>
              <a:t>much </a:t>
            </a:r>
            <a:r>
              <a:rPr lang="en-US" sz="2600" dirty="0" smtClean="0">
                <a:latin typeface="+mj-lt"/>
              </a:rPr>
              <a:t>as possible</a:t>
            </a:r>
          </a:p>
          <a:p>
            <a:pPr lvl="1">
              <a:defRPr/>
            </a:pPr>
            <a:r>
              <a:rPr lang="en-US" sz="2600" dirty="0" smtClean="0">
                <a:latin typeface="+mj-lt"/>
              </a:rPr>
              <a:t>Supervision</a:t>
            </a:r>
          </a:p>
          <a:p>
            <a:pPr>
              <a:defRPr/>
            </a:pPr>
            <a:r>
              <a:rPr lang="en-US" sz="2800" dirty="0" smtClean="0">
                <a:latin typeface="+mj-lt"/>
              </a:rPr>
              <a:t>Choice and control</a:t>
            </a:r>
          </a:p>
          <a:p>
            <a:pPr lvl="1">
              <a:defRPr/>
            </a:pPr>
            <a:r>
              <a:rPr lang="en-US" sz="2600" dirty="0" smtClean="0">
                <a:latin typeface="+mj-lt"/>
              </a:rPr>
              <a:t>More dignity</a:t>
            </a:r>
          </a:p>
          <a:p>
            <a:pPr lvl="1">
              <a:defRPr/>
            </a:pPr>
            <a:r>
              <a:rPr lang="en-US" sz="2600" dirty="0" smtClean="0">
                <a:latin typeface="+mj-lt"/>
              </a:rPr>
              <a:t>Less resistance</a:t>
            </a:r>
            <a:endParaRPr lang="en-US" sz="2600" dirty="0">
              <a:latin typeface="+mj-lt"/>
            </a:endParaRPr>
          </a:p>
          <a:p>
            <a:pPr>
              <a:defRPr/>
            </a:pPr>
            <a:r>
              <a:rPr lang="en-US" sz="2800" dirty="0" smtClean="0">
                <a:latin typeface="+mj-lt"/>
              </a:rPr>
              <a:t>Let them try</a:t>
            </a:r>
            <a:endParaRPr lang="en-US" dirty="0" smtClean="0">
              <a:ea typeface="+mn-ea"/>
            </a:endParaRPr>
          </a:p>
        </p:txBody>
      </p:sp>
      <p:pic>
        <p:nvPicPr>
          <p:cNvPr id="7170" name="Picture 2" descr="Image result for losing independence older ad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743" y="2153653"/>
            <a:ext cx="5619750" cy="333375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94105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371600" y="901132"/>
            <a:ext cx="8229600" cy="715962"/>
          </a:xfrm>
        </p:spPr>
        <p:txBody>
          <a:bodyPr/>
          <a:lstStyle/>
          <a:p>
            <a:pPr eaLnBrk="1" hangingPunct="1"/>
            <a:r>
              <a:rPr lang="en-US" altLang="en-US" sz="4000" dirty="0">
                <a:ea typeface="ヒラギノ角ゴ Pro W3" pitchFamily="124" charset="-128"/>
              </a:rPr>
              <a:t>Residents with Dementia</a:t>
            </a:r>
          </a:p>
        </p:txBody>
      </p:sp>
      <p:sp>
        <p:nvSpPr>
          <p:cNvPr id="34819" name="Content Placeholder 2"/>
          <p:cNvSpPr>
            <a:spLocks noGrp="1"/>
          </p:cNvSpPr>
          <p:nvPr>
            <p:ph idx="1"/>
          </p:nvPr>
        </p:nvSpPr>
        <p:spPr>
          <a:xfrm>
            <a:off x="1491916" y="1892968"/>
            <a:ext cx="9023684" cy="4233196"/>
          </a:xfrm>
        </p:spPr>
        <p:txBody>
          <a:bodyPr>
            <a:normAutofit/>
          </a:bodyPr>
          <a:lstStyle/>
          <a:p>
            <a:pPr eaLnBrk="1" hangingPunct="1"/>
            <a:r>
              <a:rPr lang="en-US" altLang="en-US" sz="2800" dirty="0" smtClean="0">
                <a:ea typeface="ヒラギノ角ゴ Pro W3" pitchFamily="124" charset="-128"/>
              </a:rPr>
              <a:t>Introductions—good, lots of questions—bad</a:t>
            </a:r>
          </a:p>
          <a:p>
            <a:pPr eaLnBrk="1" hangingPunct="1"/>
            <a:r>
              <a:rPr lang="en-US" altLang="en-US" sz="2800" dirty="0" smtClean="0">
                <a:ea typeface="ヒラギノ角ゴ Pro W3" pitchFamily="124" charset="-128"/>
              </a:rPr>
              <a:t>Keep to schedule, but take breaks</a:t>
            </a:r>
          </a:p>
          <a:p>
            <a:pPr eaLnBrk="1" hangingPunct="1"/>
            <a:r>
              <a:rPr lang="en-US" altLang="en-US" sz="2800" dirty="0" smtClean="0">
                <a:ea typeface="ヒラギノ角ゴ Pro W3" pitchFamily="124" charset="-128"/>
              </a:rPr>
              <a:t>Utilize suction as needed</a:t>
            </a:r>
          </a:p>
          <a:p>
            <a:pPr eaLnBrk="1" hangingPunct="1"/>
            <a:r>
              <a:rPr lang="en-US" altLang="en-US" sz="2800" dirty="0" smtClean="0">
                <a:ea typeface="ヒラギノ角ゴ Pro W3" pitchFamily="124" charset="-128"/>
              </a:rPr>
              <a:t>Quiet atmosphere, gentle touch</a:t>
            </a:r>
          </a:p>
          <a:p>
            <a:pPr eaLnBrk="1" hangingPunct="1"/>
            <a:r>
              <a:rPr lang="en-US" altLang="en-US" sz="2800" dirty="0" smtClean="0">
                <a:ea typeface="ヒラギノ角ゴ Pro W3" pitchFamily="124" charset="-128"/>
              </a:rPr>
              <a:t>Eye level and eye contact</a:t>
            </a:r>
          </a:p>
          <a:p>
            <a:r>
              <a:rPr lang="en-US" altLang="en-US" sz="2800" dirty="0" smtClean="0">
                <a:ea typeface="ヒラギノ角ゴ Pro W3" pitchFamily="124" charset="-128"/>
              </a:rPr>
              <a:t>Smile and praise, but don’t condescend</a:t>
            </a:r>
            <a:endParaRPr lang="en-US" altLang="en-US" sz="2800" dirty="0">
              <a:ea typeface="ヒラギノ角ゴ Pro W3" pitchFamily="124" charset="-128"/>
            </a:endParaRPr>
          </a:p>
        </p:txBody>
      </p:sp>
      <p:pic>
        <p:nvPicPr>
          <p:cNvPr id="6148" name="Picture 4" descr="Image result for dementia eye level"/>
          <p:cNvPicPr>
            <a:picLocks noChangeAspect="1" noChangeArrowheads="1"/>
          </p:cNvPicPr>
          <p:nvPr/>
        </p:nvPicPr>
        <p:blipFill rotWithShape="1">
          <a:blip r:embed="rId3">
            <a:extLst>
              <a:ext uri="{28A0092B-C50C-407E-A947-70E740481C1C}">
                <a14:useLocalDpi xmlns:a14="http://schemas.microsoft.com/office/drawing/2010/main" val="0"/>
              </a:ext>
            </a:extLst>
          </a:blip>
          <a:srcRect l="10536" t="5614" r="5815"/>
          <a:stretch/>
        </p:blipFill>
        <p:spPr bwMode="auto">
          <a:xfrm>
            <a:off x="7684168" y="2444716"/>
            <a:ext cx="4347411" cy="3270284"/>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068346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339516" y="868196"/>
            <a:ext cx="8229600" cy="715962"/>
          </a:xfrm>
        </p:spPr>
        <p:txBody>
          <a:bodyPr/>
          <a:lstStyle/>
          <a:p>
            <a:pPr eaLnBrk="1" hangingPunct="1"/>
            <a:r>
              <a:rPr lang="en-US" altLang="en-US" sz="4000" dirty="0">
                <a:ea typeface="ヒラギノ角ゴ Pro W3" pitchFamily="124" charset="-128"/>
              </a:rPr>
              <a:t>Residents with Dementia</a:t>
            </a:r>
          </a:p>
        </p:txBody>
      </p:sp>
      <p:sp>
        <p:nvSpPr>
          <p:cNvPr id="35843" name="Content Placeholder 2"/>
          <p:cNvSpPr>
            <a:spLocks noGrp="1"/>
          </p:cNvSpPr>
          <p:nvPr>
            <p:ph idx="1"/>
          </p:nvPr>
        </p:nvSpPr>
        <p:spPr>
          <a:xfrm>
            <a:off x="1475874" y="1828801"/>
            <a:ext cx="9039726" cy="4297364"/>
          </a:xfrm>
        </p:spPr>
        <p:txBody>
          <a:bodyPr>
            <a:noAutofit/>
          </a:bodyPr>
          <a:lstStyle/>
          <a:p>
            <a:pPr eaLnBrk="1" hangingPunct="1"/>
            <a:r>
              <a:rPr lang="en-US" altLang="en-US" sz="2800" dirty="0" smtClean="0">
                <a:ea typeface="ヒラギノ角ゴ Pro W3" pitchFamily="124" charset="-128"/>
              </a:rPr>
              <a:t>Soft and small brush</a:t>
            </a:r>
          </a:p>
          <a:p>
            <a:pPr eaLnBrk="1" hangingPunct="1"/>
            <a:r>
              <a:rPr lang="en-US" altLang="en-US" sz="2800" dirty="0" smtClean="0">
                <a:ea typeface="ヒラギノ角ゴ Pro W3" pitchFamily="124" charset="-128"/>
              </a:rPr>
              <a:t>Hand-over-hand</a:t>
            </a:r>
          </a:p>
          <a:p>
            <a:pPr eaLnBrk="1" hangingPunct="1"/>
            <a:r>
              <a:rPr lang="en-US" altLang="en-US" sz="2800" dirty="0" smtClean="0">
                <a:ea typeface="ヒラギノ角ゴ Pro W3" pitchFamily="124" charset="-128"/>
              </a:rPr>
              <a:t>Demonstrate</a:t>
            </a:r>
          </a:p>
          <a:p>
            <a:pPr eaLnBrk="1" hangingPunct="1"/>
            <a:r>
              <a:rPr lang="en-US" altLang="en-US" sz="2800" dirty="0" smtClean="0">
                <a:ea typeface="ヒラギノ角ゴ Pro W3" pitchFamily="124" charset="-128"/>
              </a:rPr>
              <a:t>Clenching</a:t>
            </a:r>
          </a:p>
          <a:p>
            <a:pPr lvl="1" eaLnBrk="1" hangingPunct="1"/>
            <a:r>
              <a:rPr lang="en-US" altLang="en-US" sz="2800" dirty="0" smtClean="0">
                <a:ea typeface="ヒラギノ角ゴ Pro W3" pitchFamily="124" charset="-128"/>
              </a:rPr>
              <a:t>Don’t force (come back)</a:t>
            </a:r>
          </a:p>
          <a:p>
            <a:pPr lvl="1" eaLnBrk="1" hangingPunct="1"/>
            <a:r>
              <a:rPr lang="en-US" altLang="en-US" sz="2800" dirty="0" smtClean="0">
                <a:ea typeface="ヒラギノ角ゴ Pro W3" pitchFamily="124" charset="-128"/>
              </a:rPr>
              <a:t>Brush facials</a:t>
            </a:r>
          </a:p>
          <a:p>
            <a:pPr lvl="1" eaLnBrk="1" hangingPunct="1"/>
            <a:r>
              <a:rPr lang="en-US" altLang="en-US" sz="2800" dirty="0" smtClean="0">
                <a:ea typeface="ヒラギノ角ゴ Pro W3" pitchFamily="124" charset="-128"/>
              </a:rPr>
              <a:t>Edentulous areas or mouth prop</a:t>
            </a: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018" y="4511842"/>
            <a:ext cx="2983239" cy="200334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11" descr="moistened washcloth is easy to use"/>
          <p:cNvPicPr>
            <a:picLocks noChangeAspect="1" noChangeArrowheads="1"/>
          </p:cNvPicPr>
          <p:nvPr/>
        </p:nvPicPr>
        <p:blipFill rotWithShape="1">
          <a:blip r:embed="rId4">
            <a:extLst>
              <a:ext uri="{28A0092B-C50C-407E-A947-70E740481C1C}">
                <a14:useLocalDpi xmlns:a14="http://schemas.microsoft.com/office/drawing/2010/main" val="0"/>
              </a:ext>
            </a:extLst>
          </a:blip>
          <a:srcRect l="3307" t="6473" r="2962" b="5267"/>
          <a:stretch/>
        </p:blipFill>
        <p:spPr bwMode="auto">
          <a:xfrm>
            <a:off x="6443777" y="2101515"/>
            <a:ext cx="5507592" cy="202130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053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pPr eaLnBrk="1" hangingPunct="1"/>
            <a:r>
              <a:rPr lang="en-US" altLang="en-US" sz="4000" dirty="0" smtClean="0">
                <a:ea typeface="ヒラギノ角ゴ Pro W3" pitchFamily="124" charset="-128"/>
              </a:rPr>
              <a:t>Residents with Arthritis</a:t>
            </a:r>
          </a:p>
        </p:txBody>
      </p:sp>
      <p:sp>
        <p:nvSpPr>
          <p:cNvPr id="37891" name="Content Placeholder 2"/>
          <p:cNvSpPr>
            <a:spLocks noGrp="1"/>
          </p:cNvSpPr>
          <p:nvPr>
            <p:ph idx="1"/>
          </p:nvPr>
        </p:nvSpPr>
        <p:spPr/>
        <p:txBody>
          <a:bodyPr>
            <a:noAutofit/>
          </a:bodyPr>
          <a:lstStyle/>
          <a:p>
            <a:pPr eaLnBrk="1" hangingPunct="1"/>
            <a:r>
              <a:rPr lang="en-US" altLang="en-US" sz="2800" dirty="0" smtClean="0">
                <a:ea typeface="ヒラギノ角ゴ Pro W3" pitchFamily="124" charset="-128"/>
              </a:rPr>
              <a:t>Stiffness, swelling, and pain</a:t>
            </a:r>
          </a:p>
          <a:p>
            <a:pPr eaLnBrk="1" hangingPunct="1"/>
            <a:r>
              <a:rPr lang="en-US" altLang="en-US" sz="2800" dirty="0" smtClean="0">
                <a:ea typeface="ヒラギノ角ゴ Pro W3" pitchFamily="124" charset="-128"/>
              </a:rPr>
              <a:t>Types</a:t>
            </a:r>
          </a:p>
          <a:p>
            <a:pPr marL="857250" lvl="1" indent="-457200"/>
            <a:r>
              <a:rPr lang="en-US" altLang="en-US" sz="2800" dirty="0" smtClean="0">
                <a:ea typeface="ヒラギノ角ゴ Pro W3" pitchFamily="124" charset="-128"/>
              </a:rPr>
              <a:t>Osteoarthritis</a:t>
            </a:r>
          </a:p>
          <a:p>
            <a:pPr marL="857250" lvl="1" indent="-457200"/>
            <a:r>
              <a:rPr lang="en-US" altLang="en-US" sz="2800" dirty="0" smtClean="0">
                <a:ea typeface="ヒラギノ角ゴ Pro W3" pitchFamily="124" charset="-128"/>
              </a:rPr>
              <a:t>Rheumatoid arthritis</a:t>
            </a:r>
          </a:p>
          <a:p>
            <a:pPr eaLnBrk="1" hangingPunct="1"/>
            <a:r>
              <a:rPr lang="en-US" altLang="en-US" sz="2800" dirty="0" smtClean="0">
                <a:ea typeface="ヒラギノ角ゴ Pro W3" pitchFamily="124" charset="-128"/>
              </a:rPr>
              <a:t>Parts of the body</a:t>
            </a:r>
          </a:p>
          <a:p>
            <a:pPr marL="857250" lvl="1" indent="-457200"/>
            <a:r>
              <a:rPr lang="en-US" altLang="en-US" sz="2800" dirty="0" smtClean="0">
                <a:ea typeface="ヒラギノ角ゴ Pro W3" pitchFamily="124" charset="-128"/>
              </a:rPr>
              <a:t>Hands, back, legs, and feet</a:t>
            </a:r>
          </a:p>
          <a:p>
            <a:pPr marL="857250" lvl="1" indent="-457200"/>
            <a:r>
              <a:rPr lang="en-US" altLang="en-US" sz="2800" dirty="0" smtClean="0">
                <a:ea typeface="ヒラギノ角ゴ Pro W3" pitchFamily="124" charset="-128"/>
              </a:rPr>
              <a:t>TMJ</a:t>
            </a:r>
          </a:p>
        </p:txBody>
      </p:sp>
      <p:pic>
        <p:nvPicPr>
          <p:cNvPr id="4" name="Picture 2" descr="Image result for arthritis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933" y="634609"/>
            <a:ext cx="3657434" cy="2438289"/>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3074" name="Picture 2" descr="Image result for rheumatoid arthr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6925" y="3741038"/>
            <a:ext cx="3636712" cy="2727534"/>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533251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altLang="en-US" sz="4000" dirty="0" smtClean="0">
                <a:ea typeface="ヒラギノ角ゴ Pro W3" pitchFamily="124" charset="-128"/>
              </a:rPr>
              <a:t>Residents with Arthritis</a:t>
            </a:r>
          </a:p>
        </p:txBody>
      </p:sp>
      <p:sp>
        <p:nvSpPr>
          <p:cNvPr id="38915" name="Content Placeholder 2"/>
          <p:cNvSpPr>
            <a:spLocks noGrp="1"/>
          </p:cNvSpPr>
          <p:nvPr>
            <p:ph idx="1"/>
          </p:nvPr>
        </p:nvSpPr>
        <p:spPr/>
        <p:txBody>
          <a:bodyPr>
            <a:noAutofit/>
          </a:bodyPr>
          <a:lstStyle/>
          <a:p>
            <a:pPr eaLnBrk="1" hangingPunct="1"/>
            <a:r>
              <a:rPr lang="en-US" altLang="en-US" sz="2800" dirty="0" smtClean="0">
                <a:ea typeface="ヒラギノ角ゴ Pro W3" pitchFamily="124" charset="-128"/>
              </a:rPr>
              <a:t>AM often worst time</a:t>
            </a:r>
          </a:p>
          <a:p>
            <a:pPr eaLnBrk="1" hangingPunct="1"/>
            <a:r>
              <a:rPr lang="en-US" altLang="en-US" sz="2800" dirty="0" smtClean="0">
                <a:ea typeface="ヒラギノ角ゴ Pro W3" pitchFamily="124" charset="-128"/>
              </a:rPr>
              <a:t>Small toothbrush</a:t>
            </a:r>
          </a:p>
          <a:p>
            <a:pPr eaLnBrk="1" hangingPunct="1"/>
            <a:r>
              <a:rPr lang="en-US" altLang="en-US" sz="2800" dirty="0" smtClean="0">
                <a:ea typeface="ヒラギノ角ゴ Pro W3" pitchFamily="124" charset="-128"/>
              </a:rPr>
              <a:t>Brushing aids</a:t>
            </a:r>
          </a:p>
          <a:p>
            <a:pPr lvl="1" eaLnBrk="1" hangingPunct="1"/>
            <a:r>
              <a:rPr lang="en-US" altLang="en-US" sz="2800" dirty="0" smtClean="0">
                <a:ea typeface="ヒラギノ角ゴ Pro W3" pitchFamily="124" charset="-128"/>
              </a:rPr>
              <a:t>Grip</a:t>
            </a:r>
          </a:p>
          <a:p>
            <a:pPr lvl="1" eaLnBrk="1" hangingPunct="1"/>
            <a:r>
              <a:rPr lang="en-US" altLang="en-US" sz="2800" dirty="0" smtClean="0">
                <a:ea typeface="ヒラギノ角ゴ Pro W3" pitchFamily="124" charset="-128"/>
              </a:rPr>
              <a:t>Pain</a:t>
            </a:r>
          </a:p>
          <a:p>
            <a:pPr lvl="1" eaLnBrk="1" hangingPunct="1"/>
            <a:r>
              <a:rPr lang="en-US" altLang="en-US" sz="2800" dirty="0" smtClean="0">
                <a:ea typeface="ヒラギノ角ゴ Pro W3" pitchFamily="124" charset="-128"/>
              </a:rPr>
              <a:t>Collis Curve</a:t>
            </a:r>
          </a:p>
        </p:txBody>
      </p:sp>
      <p:pic>
        <p:nvPicPr>
          <p:cNvPr id="2052" name="Picture 4" descr="Image result for collis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690" y="3600259"/>
            <a:ext cx="2715961" cy="282460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2054" name="Picture 6" descr="Image result for large toothbrush handle"/>
          <p:cNvPicPr>
            <a:picLocks noChangeAspect="1" noChangeArrowheads="1"/>
          </p:cNvPicPr>
          <p:nvPr/>
        </p:nvPicPr>
        <p:blipFill rotWithShape="1">
          <a:blip r:embed="rId4">
            <a:extLst>
              <a:ext uri="{28A0092B-C50C-407E-A947-70E740481C1C}">
                <a14:useLocalDpi xmlns:a14="http://schemas.microsoft.com/office/drawing/2010/main" val="0"/>
              </a:ext>
            </a:extLst>
          </a:blip>
          <a:srcRect l="11149" t="6354" r="5653" b="-801"/>
          <a:stretch/>
        </p:blipFill>
        <p:spPr bwMode="auto">
          <a:xfrm>
            <a:off x="8053137" y="481859"/>
            <a:ext cx="4021984" cy="245384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71314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51579" y="568036"/>
            <a:ext cx="10477185" cy="1136073"/>
          </a:xfrm>
        </p:spPr>
        <p:txBody>
          <a:bodyPr>
            <a:noAutofit/>
          </a:bodyPr>
          <a:lstStyle/>
          <a:p>
            <a:pPr eaLnBrk="1" hangingPunct="1"/>
            <a:r>
              <a:rPr lang="en-US" altLang="en-US" sz="4000" dirty="0" smtClean="0">
                <a:ea typeface="ヒラギノ角ゴ Pro W3" pitchFamily="124" charset="-128"/>
              </a:rPr>
              <a:t>The Necessity of Daily </a:t>
            </a:r>
            <a:r>
              <a:rPr lang="en-US" altLang="en-US" sz="4000" dirty="0">
                <a:ea typeface="ヒラギノ角ゴ Pro W3" pitchFamily="124" charset="-128"/>
              </a:rPr>
              <a:t>Oral </a:t>
            </a:r>
            <a:r>
              <a:rPr lang="en-US" altLang="en-US" sz="4000" dirty="0" smtClean="0">
                <a:ea typeface="ヒラギノ角ゴ Pro W3" pitchFamily="124" charset="-128"/>
              </a:rPr>
              <a:t>Hygiene</a:t>
            </a:r>
            <a:br>
              <a:rPr lang="en-US" altLang="en-US" sz="4000" dirty="0" smtClean="0">
                <a:ea typeface="ヒラギノ角ゴ Pro W3" pitchFamily="124" charset="-128"/>
              </a:rPr>
            </a:br>
            <a:r>
              <a:rPr lang="en-US" altLang="en-US" sz="4000" dirty="0" smtClean="0">
                <a:ea typeface="ヒラギノ角ゴ Pro W3" pitchFamily="124" charset="-128"/>
              </a:rPr>
              <a:t>in </a:t>
            </a:r>
            <a:r>
              <a:rPr lang="en-US" altLang="en-US" sz="4000" dirty="0">
                <a:ea typeface="ヒラギノ角ゴ Pro W3" pitchFamily="124" charset="-128"/>
              </a:rPr>
              <a:t>Nursing Homes</a:t>
            </a:r>
            <a:br>
              <a:rPr lang="en-US" altLang="en-US" sz="4000" dirty="0">
                <a:ea typeface="ヒラギノ角ゴ Pro W3" pitchFamily="124" charset="-128"/>
              </a:rPr>
            </a:br>
            <a:endParaRPr lang="en-US" altLang="en-US" sz="4000" dirty="0">
              <a:ea typeface="ヒラギノ角ゴ Pro W3" pitchFamily="124" charset="-128"/>
            </a:endParaRPr>
          </a:p>
        </p:txBody>
      </p:sp>
      <p:sp>
        <p:nvSpPr>
          <p:cNvPr id="3" name="Content Placeholder 2"/>
          <p:cNvSpPr>
            <a:spLocks noGrp="1"/>
          </p:cNvSpPr>
          <p:nvPr>
            <p:ph idx="1"/>
          </p:nvPr>
        </p:nvSpPr>
        <p:spPr>
          <a:xfrm>
            <a:off x="526473" y="1704109"/>
            <a:ext cx="11402291" cy="5001491"/>
          </a:xfrm>
        </p:spPr>
        <p:txBody>
          <a:bodyPr rtlCol="0">
            <a:noAutofit/>
          </a:bodyPr>
          <a:lstStyle/>
          <a:p>
            <a:pPr marL="514350" indent="-514350">
              <a:buFont typeface="+mj-lt"/>
              <a:buAutoNum type="arabicPeriod"/>
              <a:defRPr/>
            </a:pPr>
            <a:r>
              <a:rPr lang="en-US" sz="2800" dirty="0" smtClean="0"/>
              <a:t>Legal requirement</a:t>
            </a:r>
          </a:p>
          <a:p>
            <a:pPr marL="857250" lvl="1" indent="-457200">
              <a:defRPr/>
            </a:pPr>
            <a:r>
              <a:rPr lang="en-US" altLang="en-US" sz="2400" dirty="0" smtClean="0">
                <a:ea typeface="ヒラギノ角ゴ Pro W3" pitchFamily="124" charset="-128"/>
              </a:rPr>
              <a:t>Nursing </a:t>
            </a:r>
            <a:r>
              <a:rPr lang="en-US" altLang="en-US" sz="2400" dirty="0">
                <a:ea typeface="ヒラギノ角ゴ Pro W3" pitchFamily="124" charset="-128"/>
              </a:rPr>
              <a:t>Home Reform </a:t>
            </a:r>
            <a:r>
              <a:rPr lang="en-US" altLang="en-US" sz="2400" dirty="0" smtClean="0">
                <a:ea typeface="ヒラギノ角ゴ Pro W3" pitchFamily="124" charset="-128"/>
              </a:rPr>
              <a:t>Law</a:t>
            </a:r>
          </a:p>
          <a:p>
            <a:pPr marL="857250" lvl="1" indent="-457200">
              <a:defRPr/>
            </a:pPr>
            <a:r>
              <a:rPr lang="en-US" altLang="en-US" sz="2400" dirty="0" smtClean="0">
                <a:ea typeface="ヒラギノ角ゴ Pro W3" pitchFamily="124" charset="-128"/>
              </a:rPr>
              <a:t>(1987 Omnibus </a:t>
            </a:r>
            <a:r>
              <a:rPr lang="en-US" altLang="en-US" sz="2400" dirty="0">
                <a:ea typeface="ヒラギノ角ゴ Pro W3" pitchFamily="124" charset="-128"/>
              </a:rPr>
              <a:t>Budget Reconciliation </a:t>
            </a:r>
            <a:r>
              <a:rPr lang="en-US" altLang="en-US" sz="2400" dirty="0" smtClean="0">
                <a:ea typeface="ヒラギノ角ゴ Pro W3" pitchFamily="124" charset="-128"/>
              </a:rPr>
              <a:t>Act, aka OBRA '87)</a:t>
            </a:r>
          </a:p>
          <a:p>
            <a:pPr marL="514350" indent="-514350">
              <a:buFont typeface="+mj-lt"/>
              <a:buAutoNum type="arabicPeriod"/>
              <a:defRPr/>
            </a:pPr>
            <a:r>
              <a:rPr lang="en-US" sz="2800" dirty="0" smtClean="0"/>
              <a:t>Prevent other illnesses</a:t>
            </a:r>
          </a:p>
          <a:p>
            <a:pPr marL="857250" lvl="1" indent="-457200">
              <a:defRPr/>
            </a:pPr>
            <a:r>
              <a:rPr lang="en-US" sz="2400" dirty="0" smtClean="0"/>
              <a:t>Bacteremia—CVD, DM, kidney disease, etc.</a:t>
            </a:r>
          </a:p>
          <a:p>
            <a:pPr marL="857250" lvl="1" indent="-457200">
              <a:defRPr/>
            </a:pPr>
            <a:r>
              <a:rPr lang="en-US" sz="2400" dirty="0" smtClean="0"/>
              <a:t>Aspiration pneumonia—#1 cause of death</a:t>
            </a:r>
          </a:p>
          <a:p>
            <a:pPr marL="514350" indent="-514350">
              <a:buFont typeface="+mj-lt"/>
              <a:buAutoNum type="arabicPeriod"/>
              <a:defRPr/>
            </a:pPr>
            <a:r>
              <a:rPr lang="en-US" sz="2800" dirty="0" smtClean="0"/>
              <a:t>Better diet and quality of life</a:t>
            </a:r>
          </a:p>
          <a:p>
            <a:pPr marL="857250" lvl="1" indent="-457200">
              <a:defRPr/>
            </a:pPr>
            <a:r>
              <a:rPr lang="en-US" sz="2800" dirty="0" smtClean="0"/>
              <a:t>Strength, balance, longevity, comfort, confidence, and freedom from pain</a:t>
            </a:r>
          </a:p>
          <a:p>
            <a:pPr marL="0" indent="0">
              <a:buNone/>
              <a:defRPr/>
            </a:pPr>
            <a:endParaRPr lang="en-US" sz="2800" dirty="0"/>
          </a:p>
          <a:p>
            <a:pPr>
              <a:defRPr/>
            </a:pPr>
            <a:endParaRPr lang="en-US" sz="2800" dirty="0"/>
          </a:p>
        </p:txBody>
      </p:sp>
    </p:spTree>
    <p:custDataLst>
      <p:tags r:id="rId1"/>
    </p:custDataLst>
    <p:extLst>
      <p:ext uri="{BB962C8B-B14F-4D97-AF65-F5344CB8AC3E}">
        <p14:creationId xmlns:p14="http://schemas.microsoft.com/office/powerpoint/2010/main" val="4186778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175" t="21518" r="15831" b="11339"/>
          <a:stretch/>
        </p:blipFill>
        <p:spPr>
          <a:xfrm>
            <a:off x="1998617" y="104503"/>
            <a:ext cx="8527822" cy="6570617"/>
          </a:xfrm>
          <a:prstGeom prst="rect">
            <a:avLst/>
          </a:prstGeom>
          <a:ln w="57150">
            <a:solidFill>
              <a:schemeClr val="accent1"/>
            </a:solidFill>
          </a:ln>
        </p:spPr>
      </p:pic>
    </p:spTree>
    <p:extLst>
      <p:ext uri="{BB962C8B-B14F-4D97-AF65-F5344CB8AC3E}">
        <p14:creationId xmlns:p14="http://schemas.microsoft.com/office/powerpoint/2010/main" val="37652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77636"/>
            <a:ext cx="9603275" cy="676118"/>
          </a:xfrm>
        </p:spPr>
        <p:txBody>
          <a:bodyPr rtlCol="0">
            <a:normAutofit/>
          </a:bodyPr>
          <a:lstStyle/>
          <a:p>
            <a:pPr>
              <a:defRPr/>
            </a:pPr>
            <a:r>
              <a:rPr lang="en-US" sz="4000" dirty="0" smtClean="0">
                <a:ea typeface="+mj-ea"/>
              </a:rPr>
              <a:t>Oral Hygiene Plan</a:t>
            </a:r>
            <a:endParaRPr lang="en-US" sz="4000" dirty="0">
              <a:ea typeface="+mj-ea"/>
            </a:endParaRPr>
          </a:p>
        </p:txBody>
      </p:sp>
      <p:sp>
        <p:nvSpPr>
          <p:cNvPr id="10243" name="Content Placeholder 2"/>
          <p:cNvSpPr>
            <a:spLocks noGrp="1"/>
          </p:cNvSpPr>
          <p:nvPr>
            <p:ph idx="1"/>
          </p:nvPr>
        </p:nvSpPr>
        <p:spPr>
          <a:xfrm>
            <a:off x="1451579" y="1853754"/>
            <a:ext cx="8759221" cy="4547046"/>
          </a:xfrm>
        </p:spPr>
        <p:txBody>
          <a:bodyPr>
            <a:noAutofit/>
          </a:bodyPr>
          <a:lstStyle/>
          <a:p>
            <a:pPr eaLnBrk="1" hangingPunct="1"/>
            <a:r>
              <a:rPr lang="en-US" altLang="en-US" sz="2800" dirty="0" smtClean="0">
                <a:ea typeface="ヒラギノ角ゴ Pro W3" pitchFamily="124" charset="-128"/>
              </a:rPr>
              <a:t>Individualized</a:t>
            </a:r>
          </a:p>
          <a:p>
            <a:pPr eaLnBrk="1" hangingPunct="1"/>
            <a:r>
              <a:rPr lang="en-US" altLang="en-US" sz="2800" dirty="0" smtClean="0">
                <a:ea typeface="ヒラギノ角ゴ Pro W3" pitchFamily="124" charset="-128"/>
              </a:rPr>
              <a:t>At least twice each day</a:t>
            </a:r>
          </a:p>
          <a:p>
            <a:pPr eaLnBrk="1" hangingPunct="1"/>
            <a:r>
              <a:rPr lang="en-US" altLang="en-US" sz="2800" dirty="0" smtClean="0">
                <a:ea typeface="ヒラギノ角ゴ Pro W3" pitchFamily="124" charset="-128"/>
              </a:rPr>
              <a:t>Written by dentist</a:t>
            </a:r>
          </a:p>
          <a:p>
            <a:pPr eaLnBrk="1" hangingPunct="1"/>
            <a:r>
              <a:rPr lang="en-US" altLang="en-US" sz="2800" dirty="0" smtClean="0">
                <a:ea typeface="ヒラギノ角ゴ Pro W3" pitchFamily="124" charset="-128"/>
              </a:rPr>
              <a:t>Displayed in room</a:t>
            </a:r>
          </a:p>
          <a:p>
            <a:pPr eaLnBrk="1" hangingPunct="1"/>
            <a:r>
              <a:rPr lang="en-US" altLang="en-US" sz="2800" dirty="0" smtClean="0">
                <a:ea typeface="ヒラギノ角ゴ Pro W3" pitchFamily="124" charset="-128"/>
              </a:rPr>
              <a:t>Alert to swallowing issues</a:t>
            </a:r>
          </a:p>
          <a:p>
            <a:pPr lvl="1" eaLnBrk="1" hangingPunct="1"/>
            <a:r>
              <a:rPr lang="en-US" altLang="en-US" sz="2800" dirty="0" smtClean="0">
                <a:ea typeface="ヒラギノ角ゴ Pro W3" pitchFamily="124" charset="-128"/>
              </a:rPr>
              <a:t>Nonresponsive or resistant residents</a:t>
            </a:r>
            <a:endParaRPr lang="en-US" altLang="en-US" sz="2800" dirty="0">
              <a:ea typeface="ヒラギノ角ゴ Pro W3" pitchFamily="124" charset="-128"/>
            </a:endParaRPr>
          </a:p>
          <a:p>
            <a:pPr lvl="1" eaLnBrk="1" hangingPunct="1"/>
            <a:r>
              <a:rPr lang="en-US" altLang="en-US" sz="2800" dirty="0">
                <a:ea typeface="ヒラギノ角ゴ Pro W3" pitchFamily="124" charset="-128"/>
              </a:rPr>
              <a:t>Thickened </a:t>
            </a:r>
            <a:r>
              <a:rPr lang="en-US" altLang="en-US" sz="2800" dirty="0" smtClean="0">
                <a:ea typeface="ヒラギノ角ゴ Pro W3" pitchFamily="124" charset="-128"/>
              </a:rPr>
              <a:t>liquids or holding fluids</a:t>
            </a:r>
            <a:endParaRPr lang="en-US" altLang="ja-JP" sz="2800" dirty="0">
              <a:ea typeface="ヒラギノ角ゴ Pro W3" pitchFamily="124" charset="-128"/>
            </a:endParaRPr>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229" y="2022764"/>
            <a:ext cx="4572000" cy="285750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38581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3567" y="1066799"/>
            <a:ext cx="8243887" cy="734291"/>
          </a:xfrm>
        </p:spPr>
        <p:txBody>
          <a:bodyPr/>
          <a:lstStyle/>
          <a:p>
            <a:pPr eaLnBrk="1" hangingPunct="1"/>
            <a:r>
              <a:rPr lang="en-US" altLang="en-US" sz="4000" dirty="0">
                <a:ea typeface="ヒラギノ角ゴ Pro W3" pitchFamily="124" charset="-128"/>
              </a:rPr>
              <a:t>Set Up For Success</a:t>
            </a:r>
          </a:p>
        </p:txBody>
      </p:sp>
      <p:sp>
        <p:nvSpPr>
          <p:cNvPr id="3" name="Content Placeholder 2"/>
          <p:cNvSpPr>
            <a:spLocks noGrp="1"/>
          </p:cNvSpPr>
          <p:nvPr>
            <p:ph idx="1"/>
          </p:nvPr>
        </p:nvSpPr>
        <p:spPr>
          <a:xfrm>
            <a:off x="1399310" y="1801090"/>
            <a:ext cx="8797204" cy="3988524"/>
          </a:xfrm>
        </p:spPr>
        <p:txBody>
          <a:bodyPr rtlCol="0">
            <a:noAutofit/>
          </a:bodyPr>
          <a:lstStyle/>
          <a:p>
            <a:pPr>
              <a:defRPr/>
            </a:pPr>
            <a:r>
              <a:rPr lang="en-US" sz="2800" dirty="0" smtClean="0">
                <a:ea typeface="+mn-ea"/>
              </a:rPr>
              <a:t>Explain everything</a:t>
            </a:r>
          </a:p>
          <a:p>
            <a:pPr>
              <a:defRPr/>
            </a:pPr>
            <a:r>
              <a:rPr lang="en-US" sz="2800" dirty="0" smtClean="0">
                <a:ea typeface="+mn-ea"/>
              </a:rPr>
              <a:t>Label all items</a:t>
            </a:r>
          </a:p>
          <a:p>
            <a:pPr>
              <a:defRPr/>
            </a:pPr>
            <a:r>
              <a:rPr lang="en-US" sz="2800" dirty="0"/>
              <a:t>Position upright</a:t>
            </a:r>
          </a:p>
          <a:p>
            <a:pPr>
              <a:defRPr/>
            </a:pPr>
            <a:r>
              <a:rPr lang="en-US" sz="2800" dirty="0"/>
              <a:t>Two cups (swish and spit)</a:t>
            </a:r>
          </a:p>
          <a:p>
            <a:pPr>
              <a:defRPr/>
            </a:pPr>
            <a:r>
              <a:rPr lang="en-US" sz="2800" dirty="0"/>
              <a:t>Towel around collar</a:t>
            </a:r>
          </a:p>
          <a:p>
            <a:pPr>
              <a:defRPr/>
            </a:pPr>
            <a:r>
              <a:rPr lang="en-US" sz="2800" dirty="0" smtClean="0">
                <a:ea typeface="+mn-ea"/>
              </a:rPr>
              <a:t>Gloves (no cross contamination)</a:t>
            </a:r>
          </a:p>
          <a:p>
            <a:pPr>
              <a:defRPr/>
            </a:pPr>
            <a:r>
              <a:rPr lang="en-US" sz="2800" dirty="0" smtClean="0">
                <a:ea typeface="+mn-ea"/>
              </a:rPr>
              <a:t>Lip lubricant</a:t>
            </a:r>
          </a:p>
        </p:txBody>
      </p:sp>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85709" y="1259716"/>
            <a:ext cx="5056908" cy="376894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37708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63782"/>
            <a:ext cx="9603275" cy="689972"/>
          </a:xfrm>
        </p:spPr>
        <p:txBody>
          <a:bodyPr rtlCol="0">
            <a:normAutofit/>
          </a:bodyPr>
          <a:lstStyle/>
          <a:p>
            <a:pPr>
              <a:defRPr/>
            </a:pPr>
            <a:r>
              <a:rPr lang="en-US" sz="4000" dirty="0" err="1" smtClean="0">
                <a:ea typeface="+mj-ea"/>
              </a:rPr>
              <a:t>ToothBrushing</a:t>
            </a:r>
            <a:endParaRPr lang="en-US" sz="4000" dirty="0">
              <a:ea typeface="+mj-ea"/>
            </a:endParaRPr>
          </a:p>
        </p:txBody>
      </p:sp>
      <p:sp>
        <p:nvSpPr>
          <p:cNvPr id="12291" name="Content Placeholder 2"/>
          <p:cNvSpPr>
            <a:spLocks noGrp="1"/>
          </p:cNvSpPr>
          <p:nvPr>
            <p:ph idx="1"/>
          </p:nvPr>
        </p:nvSpPr>
        <p:spPr>
          <a:xfrm>
            <a:off x="1451579" y="1967344"/>
            <a:ext cx="8759221" cy="4433455"/>
          </a:xfrm>
        </p:spPr>
        <p:txBody>
          <a:bodyPr>
            <a:noAutofit/>
          </a:bodyPr>
          <a:lstStyle/>
          <a:p>
            <a:pPr eaLnBrk="1" hangingPunct="1"/>
            <a:r>
              <a:rPr lang="en-US" altLang="en-US" sz="2800" dirty="0" smtClean="0">
                <a:ea typeface="ヒラギノ角ゴ Pro W3" pitchFamily="124" charset="-128"/>
              </a:rPr>
              <a:t>Soft bristle</a:t>
            </a:r>
          </a:p>
          <a:p>
            <a:pPr eaLnBrk="1" hangingPunct="1"/>
            <a:r>
              <a:rPr lang="en-US" altLang="en-US" sz="2800" dirty="0" smtClean="0">
                <a:ea typeface="ヒラギノ角ゴ Pro W3" pitchFamily="124" charset="-128"/>
              </a:rPr>
              <a:t>Small head</a:t>
            </a:r>
          </a:p>
          <a:p>
            <a:pPr eaLnBrk="1" hangingPunct="1"/>
            <a:r>
              <a:rPr lang="en-US" altLang="en-US" sz="2800" dirty="0" smtClean="0">
                <a:ea typeface="ヒラギノ角ゴ Pro W3" pitchFamily="124" charset="-128"/>
              </a:rPr>
              <a:t>Brushing aids</a:t>
            </a:r>
          </a:p>
          <a:p>
            <a:pPr eaLnBrk="1" hangingPunct="1"/>
            <a:r>
              <a:rPr lang="en-US" altLang="en-US" sz="2800" dirty="0" smtClean="0">
                <a:ea typeface="ヒラギノ角ゴ Pro W3" pitchFamily="124" charset="-128"/>
              </a:rPr>
              <a:t>Independence</a:t>
            </a:r>
          </a:p>
          <a:p>
            <a:pPr lvl="1" eaLnBrk="1" hangingPunct="1"/>
            <a:r>
              <a:rPr lang="en-US" altLang="en-US" sz="2800" dirty="0" smtClean="0">
                <a:ea typeface="ヒラギノ角ゴ Pro W3" pitchFamily="124" charset="-128"/>
              </a:rPr>
              <a:t>DDS, OT</a:t>
            </a:r>
          </a:p>
          <a:p>
            <a:pPr lvl="1" eaLnBrk="1" hangingPunct="1"/>
            <a:r>
              <a:rPr lang="en-US" altLang="en-US" sz="2800" dirty="0" smtClean="0">
                <a:ea typeface="ヒラギノ角ゴ Pro W3" pitchFamily="124" charset="-128"/>
              </a:rPr>
              <a:t>Grips, straps</a:t>
            </a:r>
          </a:p>
          <a:p>
            <a:pPr lvl="1" eaLnBrk="1" hangingPunct="1"/>
            <a:r>
              <a:rPr lang="en-US" altLang="en-US" sz="2800" dirty="0" smtClean="0">
                <a:ea typeface="ヒラギノ角ゴ Pro W3" pitchFamily="124" charset="-128"/>
              </a:rPr>
              <a:t>Collis Curve Brush</a:t>
            </a:r>
          </a:p>
        </p:txBody>
      </p:sp>
      <p:pic>
        <p:nvPicPr>
          <p:cNvPr id="12292" name="Picture 6" descr="539s variety of toothbrushes"/>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5829" t="1183" r="5283" b="5914"/>
          <a:stretch>
            <a:fillRect/>
          </a:stretch>
        </p:blipFill>
        <p:spPr bwMode="auto">
          <a:xfrm>
            <a:off x="8601868" y="184584"/>
            <a:ext cx="3217863" cy="2849562"/>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2" descr="Image result for collis curve bru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6" y="3193471"/>
            <a:ext cx="4613275" cy="1981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6811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54727" y="1004454"/>
            <a:ext cx="8229600" cy="762000"/>
          </a:xfrm>
        </p:spPr>
        <p:txBody>
          <a:bodyPr/>
          <a:lstStyle/>
          <a:p>
            <a:pPr eaLnBrk="1" hangingPunct="1"/>
            <a:r>
              <a:rPr lang="en-US" altLang="en-US" sz="4000" dirty="0" err="1" smtClean="0">
                <a:ea typeface="ヒラギノ角ゴ Pro W3" pitchFamily="124" charset="-128"/>
              </a:rPr>
              <a:t>ToothBrushing</a:t>
            </a:r>
            <a:endParaRPr lang="en-US" altLang="en-US" sz="4000" dirty="0">
              <a:ea typeface="ヒラギノ角ゴ Pro W3" pitchFamily="124" charset="-128"/>
            </a:endParaRPr>
          </a:p>
        </p:txBody>
      </p:sp>
      <p:sp>
        <p:nvSpPr>
          <p:cNvPr id="3" name="Content Placeholder 2"/>
          <p:cNvSpPr>
            <a:spLocks noGrp="1"/>
          </p:cNvSpPr>
          <p:nvPr>
            <p:ph idx="1"/>
          </p:nvPr>
        </p:nvSpPr>
        <p:spPr>
          <a:xfrm>
            <a:off x="1454727" y="1884218"/>
            <a:ext cx="8741786" cy="3905396"/>
          </a:xfrm>
        </p:spPr>
        <p:txBody>
          <a:bodyPr rtlCol="0">
            <a:noAutofit/>
          </a:bodyPr>
          <a:lstStyle/>
          <a:p>
            <a:pPr>
              <a:defRPr/>
            </a:pPr>
            <a:r>
              <a:rPr lang="en-US" sz="2800" dirty="0"/>
              <a:t>Pea </a:t>
            </a:r>
            <a:r>
              <a:rPr lang="en-US" sz="2800" dirty="0" smtClean="0"/>
              <a:t>size (smear </a:t>
            </a:r>
            <a:r>
              <a:rPr lang="en-US" sz="2800" dirty="0"/>
              <a:t>if </a:t>
            </a:r>
            <a:r>
              <a:rPr lang="en-US" sz="2800" dirty="0" smtClean="0"/>
              <a:t>swallowing issue)</a:t>
            </a:r>
            <a:endParaRPr lang="en-US" sz="2800" dirty="0"/>
          </a:p>
          <a:p>
            <a:pPr>
              <a:defRPr/>
            </a:pPr>
            <a:r>
              <a:rPr lang="en-US" sz="2800" dirty="0" smtClean="0"/>
              <a:t>Time, surfaces, method, tongue cleaning</a:t>
            </a:r>
          </a:p>
          <a:p>
            <a:pPr lvl="1">
              <a:defRPr/>
            </a:pPr>
            <a:r>
              <a:rPr lang="en-US" sz="2800" dirty="0"/>
              <a:t>E.g., Bass, upper-lower, </a:t>
            </a:r>
            <a:r>
              <a:rPr lang="en-US" sz="2800" dirty="0" smtClean="0"/>
              <a:t>facial-occlusal-lingual</a:t>
            </a:r>
            <a:endParaRPr lang="en-US" sz="2800" dirty="0"/>
          </a:p>
          <a:p>
            <a:pPr>
              <a:defRPr/>
            </a:pPr>
            <a:r>
              <a:rPr lang="en-US" sz="2800" dirty="0"/>
              <a:t>Mouth prop</a:t>
            </a:r>
          </a:p>
          <a:p>
            <a:pPr lvl="1">
              <a:defRPr/>
            </a:pPr>
            <a:r>
              <a:rPr lang="en-US" sz="2800" dirty="0" smtClean="0"/>
              <a:t>Purchase</a:t>
            </a:r>
          </a:p>
          <a:p>
            <a:pPr lvl="1">
              <a:defRPr/>
            </a:pPr>
            <a:r>
              <a:rPr lang="en-US" sz="2800" dirty="0" smtClean="0"/>
              <a:t>Make (Tongue depressor/gauze or </a:t>
            </a:r>
            <a:r>
              <a:rPr lang="en-US" sz="2800" dirty="0"/>
              <a:t>w</a:t>
            </a:r>
            <a:r>
              <a:rPr lang="en-US" sz="2800" dirty="0" smtClean="0"/>
              <a:t>et washcloth)</a:t>
            </a:r>
            <a:endParaRPr lang="en-US" sz="2800" dirty="0"/>
          </a:p>
          <a:p>
            <a:pPr>
              <a:defRPr/>
            </a:pPr>
            <a:r>
              <a:rPr lang="en-US" sz="2800" dirty="0" smtClean="0"/>
              <a:t>Explain </a:t>
            </a:r>
            <a:r>
              <a:rPr lang="en-US" sz="2800" dirty="0"/>
              <a:t>gingivitis and </a:t>
            </a:r>
            <a:r>
              <a:rPr lang="en-US" sz="2800" dirty="0" smtClean="0"/>
              <a:t>bleeding</a:t>
            </a:r>
            <a:endParaRPr lang="en-US" sz="2800" dirty="0"/>
          </a:p>
          <a:p>
            <a:pPr>
              <a:defRPr/>
            </a:pPr>
            <a:endParaRPr lang="en-US" sz="2800" dirty="0"/>
          </a:p>
        </p:txBody>
      </p:sp>
      <p:pic>
        <p:nvPicPr>
          <p:cNvPr id="4098" name="Picture 2" descr="Image result for toothbrush sequ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596" y="0"/>
            <a:ext cx="4281403" cy="3144982"/>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0651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5" y="978982"/>
            <a:ext cx="8229600" cy="792163"/>
          </a:xfrm>
        </p:spPr>
        <p:txBody>
          <a:bodyPr rtlCol="0">
            <a:normAutofit/>
          </a:bodyPr>
          <a:lstStyle/>
          <a:p>
            <a:pPr>
              <a:defRPr/>
            </a:pPr>
            <a:r>
              <a:rPr lang="en-US" sz="4000" dirty="0" smtClean="0">
                <a:ea typeface="+mj-ea"/>
              </a:rPr>
              <a:t>Flossing</a:t>
            </a:r>
            <a:endParaRPr lang="en-US" sz="4000" dirty="0">
              <a:ea typeface="+mj-ea"/>
            </a:endParaRPr>
          </a:p>
        </p:txBody>
      </p:sp>
      <p:sp>
        <p:nvSpPr>
          <p:cNvPr id="21507" name="Content Placeholder 2"/>
          <p:cNvSpPr>
            <a:spLocks noGrp="1"/>
          </p:cNvSpPr>
          <p:nvPr>
            <p:ph sz="half" idx="1"/>
          </p:nvPr>
        </p:nvSpPr>
        <p:spPr>
          <a:xfrm>
            <a:off x="1413165" y="1870364"/>
            <a:ext cx="7784812" cy="4255800"/>
          </a:xfrm>
        </p:spPr>
        <p:txBody>
          <a:bodyPr>
            <a:normAutofit/>
          </a:bodyPr>
          <a:lstStyle/>
          <a:p>
            <a:pPr eaLnBrk="1" hangingPunct="1">
              <a:spcBef>
                <a:spcPct val="0"/>
              </a:spcBef>
            </a:pPr>
            <a:r>
              <a:rPr lang="en-US" altLang="en-US" sz="2800" dirty="0">
                <a:latin typeface="Arial" panose="020B0604020202020204" pitchFamily="34" charset="0"/>
                <a:ea typeface="ヒラギノ角ゴ Pro W3" pitchFamily="124" charset="-128"/>
              </a:rPr>
              <a:t>Nursing staff</a:t>
            </a:r>
          </a:p>
          <a:p>
            <a:pPr lvl="1" eaLnBrk="1" hangingPunct="1">
              <a:spcBef>
                <a:spcPct val="0"/>
              </a:spcBef>
            </a:pPr>
            <a:r>
              <a:rPr lang="en-US" altLang="en-US" sz="2800" dirty="0">
                <a:latin typeface="Arial" panose="020B0604020202020204" pitchFamily="34" charset="0"/>
                <a:ea typeface="ヒラギノ角ゴ Pro W3" pitchFamily="124" charset="-128"/>
              </a:rPr>
              <a:t>Needs instruction</a:t>
            </a:r>
          </a:p>
          <a:p>
            <a:pPr eaLnBrk="1" hangingPunct="1">
              <a:spcBef>
                <a:spcPct val="0"/>
              </a:spcBef>
            </a:pPr>
            <a:r>
              <a:rPr lang="en-US" altLang="en-US" sz="2800" dirty="0">
                <a:latin typeface="Arial" panose="020B0604020202020204" pitchFamily="34" charset="0"/>
                <a:ea typeface="ヒラギノ角ゴ Pro W3" pitchFamily="124" charset="-128"/>
              </a:rPr>
              <a:t>Types</a:t>
            </a:r>
          </a:p>
          <a:p>
            <a:pPr lvl="1" eaLnBrk="1" hangingPunct="1">
              <a:spcBef>
                <a:spcPct val="0"/>
              </a:spcBef>
            </a:pPr>
            <a:r>
              <a:rPr lang="en-US" altLang="en-US" sz="2800" dirty="0">
                <a:latin typeface="Arial" panose="020B0604020202020204" pitchFamily="34" charset="0"/>
                <a:ea typeface="ヒラギノ角ゴ Pro W3" pitchFamily="124" charset="-128"/>
              </a:rPr>
              <a:t>Best for Resident</a:t>
            </a:r>
          </a:p>
          <a:p>
            <a:pPr lvl="1" eaLnBrk="1" hangingPunct="1">
              <a:spcBef>
                <a:spcPct val="0"/>
              </a:spcBef>
            </a:pPr>
            <a:r>
              <a:rPr lang="en-US" altLang="en-US" sz="2800" dirty="0">
                <a:latin typeface="Arial" panose="020B0604020202020204" pitchFamily="34" charset="0"/>
                <a:ea typeface="ヒラギノ角ゴ Pro W3" pitchFamily="124" charset="-128"/>
              </a:rPr>
              <a:t>String</a:t>
            </a:r>
          </a:p>
          <a:p>
            <a:pPr lvl="1" eaLnBrk="1" hangingPunct="1">
              <a:spcBef>
                <a:spcPct val="0"/>
              </a:spcBef>
            </a:pPr>
            <a:r>
              <a:rPr lang="en-US" altLang="en-US" sz="2800" dirty="0">
                <a:latin typeface="Arial" panose="020B0604020202020204" pitchFamily="34" charset="0"/>
                <a:ea typeface="ヒラギノ角ゴ Pro W3" pitchFamily="124" charset="-128"/>
              </a:rPr>
              <a:t>Holder</a:t>
            </a:r>
          </a:p>
          <a:p>
            <a:pPr lvl="1" eaLnBrk="1" hangingPunct="1">
              <a:spcBef>
                <a:spcPct val="0"/>
              </a:spcBef>
            </a:pPr>
            <a:r>
              <a:rPr lang="en-US" altLang="en-US" sz="2800" dirty="0" err="1">
                <a:latin typeface="Arial" panose="020B0604020202020204" pitchFamily="34" charset="0"/>
                <a:ea typeface="ヒラギノ角ゴ Pro W3" pitchFamily="124" charset="-128"/>
              </a:rPr>
              <a:t>Proxabrush</a:t>
            </a:r>
            <a:endParaRPr lang="en-US" altLang="en-US" sz="2800" dirty="0">
              <a:latin typeface="Arial" panose="020B0604020202020204" pitchFamily="34" charset="0"/>
              <a:ea typeface="ヒラギノ角ゴ Pro W3" pitchFamily="124" charset="-128"/>
            </a:endParaRPr>
          </a:p>
        </p:txBody>
      </p:sp>
      <p:pic>
        <p:nvPicPr>
          <p:cNvPr id="21508" name="Picture 2" descr="Image result for flossing"/>
          <p:cNvPicPr>
            <a:picLocks noChangeAspect="1" noChangeArrowheads="1"/>
          </p:cNvPicPr>
          <p:nvPr/>
        </p:nvPicPr>
        <p:blipFill>
          <a:blip r:embed="rId3">
            <a:extLst>
              <a:ext uri="{28A0092B-C50C-407E-A947-70E740481C1C}">
                <a14:useLocalDpi xmlns:a14="http://schemas.microsoft.com/office/drawing/2010/main" val="0"/>
              </a:ext>
            </a:extLst>
          </a:blip>
          <a:srcRect l="27448" t="10500"/>
          <a:stretch>
            <a:fillRect/>
          </a:stretch>
        </p:blipFill>
        <p:spPr bwMode="auto">
          <a:xfrm>
            <a:off x="9287392" y="92291"/>
            <a:ext cx="2799066" cy="230454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4" descr="Image result for floss holder elder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7977" y="2657836"/>
            <a:ext cx="2888480" cy="170047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6" descr="Image result for embrasure proxabrush"/>
          <p:cNvPicPr>
            <a:picLocks noChangeAspect="1" noChangeArrowheads="1"/>
          </p:cNvPicPr>
          <p:nvPr/>
        </p:nvPicPr>
        <p:blipFill>
          <a:blip r:embed="rId5">
            <a:extLst>
              <a:ext uri="{28A0092B-C50C-407E-A947-70E740481C1C}">
                <a14:useLocalDpi xmlns:a14="http://schemas.microsoft.com/office/drawing/2010/main" val="0"/>
              </a:ext>
            </a:extLst>
          </a:blip>
          <a:srcRect l="15279"/>
          <a:stretch>
            <a:fillRect/>
          </a:stretch>
        </p:blipFill>
        <p:spPr bwMode="auto">
          <a:xfrm>
            <a:off x="9287392" y="4522121"/>
            <a:ext cx="2793159" cy="2003369"/>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60619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81" y="1066800"/>
            <a:ext cx="10210800" cy="792162"/>
          </a:xfrm>
        </p:spPr>
        <p:txBody>
          <a:bodyPr rtlCol="0">
            <a:noAutofit/>
          </a:bodyPr>
          <a:lstStyle/>
          <a:p>
            <a:pPr>
              <a:defRPr/>
            </a:pPr>
            <a:r>
              <a:rPr lang="en-US" sz="4000" dirty="0" smtClean="0">
                <a:ea typeface="+mj-ea"/>
              </a:rPr>
              <a:t>Residents with Dentures and Partials</a:t>
            </a:r>
            <a:endParaRPr lang="en-US" sz="4000" dirty="0">
              <a:ea typeface="+mj-ea"/>
            </a:endParaRPr>
          </a:p>
        </p:txBody>
      </p:sp>
      <p:sp>
        <p:nvSpPr>
          <p:cNvPr id="3" name="Content Placeholder 2"/>
          <p:cNvSpPr>
            <a:spLocks noGrp="1"/>
          </p:cNvSpPr>
          <p:nvPr>
            <p:ph idx="1"/>
          </p:nvPr>
        </p:nvSpPr>
        <p:spPr>
          <a:xfrm>
            <a:off x="1468581" y="1981200"/>
            <a:ext cx="8742219" cy="4724400"/>
          </a:xfrm>
        </p:spPr>
        <p:txBody>
          <a:bodyPr rtlCol="0">
            <a:noAutofit/>
          </a:bodyPr>
          <a:lstStyle/>
          <a:p>
            <a:pPr>
              <a:defRPr/>
            </a:pPr>
            <a:r>
              <a:rPr lang="en-US" sz="2800" dirty="0" smtClean="0"/>
              <a:t>Brush </a:t>
            </a:r>
            <a:r>
              <a:rPr lang="en-US" sz="2800" dirty="0"/>
              <a:t>gums and tongue</a:t>
            </a:r>
          </a:p>
          <a:p>
            <a:pPr lvl="1">
              <a:defRPr/>
            </a:pPr>
            <a:r>
              <a:rPr lang="en-US" sz="2800" dirty="0"/>
              <a:t>soft brush or </a:t>
            </a:r>
            <a:r>
              <a:rPr lang="en-US" sz="2800" dirty="0" err="1"/>
              <a:t>toothette</a:t>
            </a:r>
            <a:endParaRPr lang="en-US" sz="2800" dirty="0"/>
          </a:p>
          <a:p>
            <a:pPr lvl="1">
              <a:defRPr/>
            </a:pPr>
            <a:r>
              <a:rPr lang="en-US" sz="2800" dirty="0"/>
              <a:t>water or </a:t>
            </a:r>
            <a:r>
              <a:rPr lang="en-US" sz="2800" dirty="0" smtClean="0"/>
              <a:t>mouthwash</a:t>
            </a:r>
            <a:endParaRPr lang="en-US" sz="2800" dirty="0"/>
          </a:p>
          <a:p>
            <a:pPr eaLnBrk="1" hangingPunct="1">
              <a:defRPr/>
            </a:pPr>
            <a:r>
              <a:rPr lang="en-US" sz="2800" dirty="0"/>
              <a:t>Examine (</a:t>
            </a:r>
            <a:r>
              <a:rPr lang="en-US" altLang="en-US" sz="2800" dirty="0">
                <a:ea typeface="ヒラギノ角ゴ Pro W3" pitchFamily="124" charset="-128"/>
              </a:rPr>
              <a:t>cracks, edges, missing/broken teeth)</a:t>
            </a:r>
          </a:p>
          <a:p>
            <a:pPr eaLnBrk="1" hangingPunct="1">
              <a:defRPr/>
            </a:pPr>
            <a:r>
              <a:rPr lang="en-US" sz="2800" dirty="0">
                <a:ea typeface="ヒラギノ角ゴ Pro W3" pitchFamily="124" charset="-128"/>
              </a:rPr>
              <a:t>Storage—nightly</a:t>
            </a:r>
          </a:p>
          <a:p>
            <a:pPr lvl="1" eaLnBrk="1" hangingPunct="1">
              <a:defRPr/>
            </a:pPr>
            <a:r>
              <a:rPr lang="en-US" sz="2800" dirty="0">
                <a:ea typeface="ヒラギノ角ゴ Pro W3" pitchFamily="124" charset="-128"/>
              </a:rPr>
              <a:t>labeled container</a:t>
            </a:r>
          </a:p>
          <a:p>
            <a:pPr lvl="1" eaLnBrk="1" hangingPunct="1">
              <a:defRPr/>
            </a:pPr>
            <a:r>
              <a:rPr lang="en-US" sz="2800" dirty="0">
                <a:ea typeface="ヒラギノ角ゴ Pro W3" pitchFamily="124" charset="-128"/>
              </a:rPr>
              <a:t>clean water</a:t>
            </a:r>
            <a:endParaRPr lang="en-US" sz="2800" dirty="0"/>
          </a:p>
        </p:txBody>
      </p:sp>
      <p:pic>
        <p:nvPicPr>
          <p:cNvPr id="2050" name="Picture 2" descr="Image result for edentul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213" y="1981200"/>
            <a:ext cx="3657173" cy="271491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Image result for dentures soaking"/>
          <p:cNvPicPr>
            <a:picLocks noChangeAspect="1" noChangeArrowheads="1"/>
          </p:cNvPicPr>
          <p:nvPr/>
        </p:nvPicPr>
        <p:blipFill rotWithShape="1">
          <a:blip r:embed="rId4">
            <a:extLst>
              <a:ext uri="{28A0092B-C50C-407E-A947-70E740481C1C}">
                <a14:useLocalDpi xmlns:a14="http://schemas.microsoft.com/office/drawing/2010/main" val="0"/>
              </a:ext>
            </a:extLst>
          </a:blip>
          <a:srcRect l="15689" t="15282" r="9462" b="14012"/>
          <a:stretch/>
        </p:blipFill>
        <p:spPr bwMode="auto">
          <a:xfrm>
            <a:off x="4981163" y="4477414"/>
            <a:ext cx="3144927" cy="222818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406015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54727" y="1059873"/>
            <a:ext cx="8229600" cy="762000"/>
          </a:xfrm>
        </p:spPr>
        <p:txBody>
          <a:bodyPr/>
          <a:lstStyle/>
          <a:p>
            <a:pPr eaLnBrk="1" hangingPunct="1"/>
            <a:r>
              <a:rPr lang="en-US" altLang="en-US" sz="4000" dirty="0" smtClean="0">
                <a:ea typeface="ヒラギノ角ゴ Pro W3" pitchFamily="124" charset="-128"/>
              </a:rPr>
              <a:t>Denture Care</a:t>
            </a:r>
            <a:endParaRPr lang="en-US" altLang="en-US" sz="4000" dirty="0">
              <a:ea typeface="ヒラギノ角ゴ Pro W3" pitchFamily="124" charset="-128"/>
            </a:endParaRPr>
          </a:p>
        </p:txBody>
      </p:sp>
      <p:sp>
        <p:nvSpPr>
          <p:cNvPr id="3" name="Content Placeholder 2"/>
          <p:cNvSpPr>
            <a:spLocks noGrp="1"/>
          </p:cNvSpPr>
          <p:nvPr>
            <p:ph idx="1"/>
          </p:nvPr>
        </p:nvSpPr>
        <p:spPr>
          <a:xfrm>
            <a:off x="1454727" y="1995055"/>
            <a:ext cx="5957455" cy="3794559"/>
          </a:xfrm>
        </p:spPr>
        <p:txBody>
          <a:bodyPr rtlCol="0">
            <a:noAutofit/>
          </a:bodyPr>
          <a:lstStyle/>
          <a:p>
            <a:pPr>
              <a:defRPr/>
            </a:pPr>
            <a:r>
              <a:rPr lang="en-US" sz="2800" dirty="0"/>
              <a:t>Remove</a:t>
            </a:r>
          </a:p>
          <a:p>
            <a:pPr lvl="1">
              <a:defRPr/>
            </a:pPr>
            <a:r>
              <a:rPr lang="en-US" sz="2800" dirty="0"/>
              <a:t>to clean natural teeth (toothbrush)</a:t>
            </a:r>
          </a:p>
          <a:p>
            <a:pPr lvl="1">
              <a:defRPr/>
            </a:pPr>
            <a:r>
              <a:rPr lang="en-US" sz="2800" dirty="0" smtClean="0"/>
              <a:t>Night </a:t>
            </a:r>
            <a:r>
              <a:rPr lang="en-US" sz="2800" dirty="0"/>
              <a:t>and </a:t>
            </a:r>
            <a:r>
              <a:rPr lang="en-US" sz="2800" dirty="0" smtClean="0"/>
              <a:t>naps (keep wet)</a:t>
            </a:r>
            <a:endParaRPr lang="en-US" sz="2800" dirty="0"/>
          </a:p>
          <a:p>
            <a:pPr lvl="1">
              <a:defRPr/>
            </a:pPr>
            <a:r>
              <a:rPr lang="en-US" sz="2800" dirty="0"/>
              <a:t>Nonresponsive </a:t>
            </a:r>
            <a:r>
              <a:rPr lang="en-US" sz="2800" dirty="0" smtClean="0"/>
              <a:t>residents</a:t>
            </a:r>
          </a:p>
          <a:p>
            <a:pPr>
              <a:lnSpc>
                <a:spcPct val="80000"/>
              </a:lnSpc>
              <a:defRPr/>
            </a:pPr>
            <a:r>
              <a:rPr lang="en-US" altLang="en-US" sz="2800" dirty="0">
                <a:ea typeface="ヒラギノ角ゴ Pro W3" pitchFamily="124" charset="-128"/>
              </a:rPr>
              <a:t>Partial denture</a:t>
            </a:r>
          </a:p>
          <a:p>
            <a:pPr lvl="1">
              <a:lnSpc>
                <a:spcPct val="80000"/>
              </a:lnSpc>
              <a:defRPr/>
            </a:pPr>
            <a:r>
              <a:rPr lang="en-US" sz="2800" dirty="0"/>
              <a:t>Fingernails under clasps and </a:t>
            </a:r>
            <a:r>
              <a:rPr lang="en-US" sz="2800" dirty="0" smtClean="0"/>
              <a:t>pull</a:t>
            </a:r>
            <a:endParaRPr lang="en-US" sz="2800" dirty="0"/>
          </a:p>
        </p:txBody>
      </p:sp>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594" y="177151"/>
            <a:ext cx="4568671" cy="3289444"/>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7906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54727" y="1059873"/>
            <a:ext cx="8229600" cy="762000"/>
          </a:xfrm>
        </p:spPr>
        <p:txBody>
          <a:bodyPr/>
          <a:lstStyle/>
          <a:p>
            <a:pPr eaLnBrk="1" hangingPunct="1"/>
            <a:r>
              <a:rPr lang="en-US" altLang="en-US" sz="4000" dirty="0" smtClean="0">
                <a:ea typeface="ヒラギノ角ゴ Pro W3" pitchFamily="124" charset="-128"/>
              </a:rPr>
              <a:t>Denture Care</a:t>
            </a:r>
            <a:endParaRPr lang="en-US" altLang="en-US" sz="4000" dirty="0">
              <a:ea typeface="ヒラギノ角ゴ Pro W3" pitchFamily="124" charset="-128"/>
            </a:endParaRPr>
          </a:p>
        </p:txBody>
      </p:sp>
      <p:sp>
        <p:nvSpPr>
          <p:cNvPr id="3" name="Content Placeholder 2"/>
          <p:cNvSpPr>
            <a:spLocks noGrp="1"/>
          </p:cNvSpPr>
          <p:nvPr>
            <p:ph idx="1"/>
          </p:nvPr>
        </p:nvSpPr>
        <p:spPr>
          <a:xfrm>
            <a:off x="1454727" y="1995055"/>
            <a:ext cx="6788728" cy="3794559"/>
          </a:xfrm>
        </p:spPr>
        <p:txBody>
          <a:bodyPr rtlCol="0">
            <a:noAutofit/>
          </a:bodyPr>
          <a:lstStyle/>
          <a:p>
            <a:pPr>
              <a:defRPr/>
            </a:pPr>
            <a:r>
              <a:rPr lang="en-US" altLang="en-US" sz="2800" dirty="0" smtClean="0">
                <a:ea typeface="ヒラギノ角ゴ Pro W3" pitchFamily="124" charset="-128"/>
              </a:rPr>
              <a:t>Lower denture—remove </a:t>
            </a:r>
            <a:r>
              <a:rPr lang="en-US" altLang="en-US" sz="2800" dirty="0">
                <a:ea typeface="ヒラギノ角ゴ Pro W3" pitchFamily="124" charset="-128"/>
              </a:rPr>
              <a:t>first (lift and turn)</a:t>
            </a:r>
          </a:p>
          <a:p>
            <a:pPr>
              <a:defRPr/>
            </a:pPr>
            <a:r>
              <a:rPr lang="en-US" altLang="en-US" sz="2800" dirty="0" smtClean="0">
                <a:ea typeface="ヒラギノ角ゴ Pro W3" pitchFamily="124" charset="-128"/>
              </a:rPr>
              <a:t>Upper </a:t>
            </a:r>
            <a:r>
              <a:rPr lang="en-US" altLang="en-US" sz="2800" dirty="0">
                <a:ea typeface="ヒラギノ角ゴ Pro W3" pitchFamily="124" charset="-128"/>
              </a:rPr>
              <a:t>denture</a:t>
            </a:r>
          </a:p>
          <a:p>
            <a:pPr lvl="1">
              <a:defRPr/>
            </a:pPr>
            <a:r>
              <a:rPr lang="en-US" altLang="en-US" sz="2800" dirty="0">
                <a:ea typeface="ヒラギノ角ゴ Pro W3" pitchFamily="124" charset="-128"/>
              </a:rPr>
              <a:t>Break seal (close mouth &amp; puff </a:t>
            </a:r>
            <a:r>
              <a:rPr lang="en-US" altLang="en-US" sz="2800" dirty="0" smtClean="0">
                <a:ea typeface="ヒラギノ角ゴ Pro W3" pitchFamily="124" charset="-128"/>
              </a:rPr>
              <a:t>cheeks)</a:t>
            </a:r>
          </a:p>
          <a:p>
            <a:pPr lvl="1">
              <a:defRPr/>
            </a:pPr>
            <a:r>
              <a:rPr lang="en-US" altLang="en-US" sz="2800" dirty="0" smtClean="0">
                <a:ea typeface="ヒラギノ角ゴ Pro W3" pitchFamily="124" charset="-128"/>
              </a:rPr>
              <a:t>Index </a:t>
            </a:r>
            <a:r>
              <a:rPr lang="en-US" altLang="en-US" sz="2800" dirty="0">
                <a:ea typeface="ヒラギノ角ゴ Pro W3" pitchFamily="124" charset="-128"/>
              </a:rPr>
              <a:t>fingers on top both </a:t>
            </a:r>
            <a:r>
              <a:rPr lang="en-US" altLang="en-US" sz="2800" dirty="0" smtClean="0">
                <a:ea typeface="ヒラギノ角ゴ Pro W3" pitchFamily="124" charset="-128"/>
              </a:rPr>
              <a:t>sides</a:t>
            </a:r>
            <a:endParaRPr lang="en-US" altLang="en-US" sz="2800" dirty="0">
              <a:ea typeface="ヒラギノ角ゴ Pro W3" pitchFamily="124" charset="-128"/>
            </a:endParaRPr>
          </a:p>
          <a:p>
            <a:pPr lvl="1">
              <a:defRPr/>
            </a:pPr>
            <a:r>
              <a:rPr lang="en-US" altLang="en-US" sz="2800" dirty="0" smtClean="0">
                <a:ea typeface="ヒラギノ角ゴ Pro W3" pitchFamily="124" charset="-128"/>
              </a:rPr>
              <a:t>Thumbs </a:t>
            </a:r>
            <a:r>
              <a:rPr lang="en-US" altLang="en-US" sz="2800" dirty="0">
                <a:ea typeface="ヒラギノ角ゴ Pro W3" pitchFamily="124" charset="-128"/>
              </a:rPr>
              <a:t>on biting </a:t>
            </a:r>
            <a:r>
              <a:rPr lang="en-US" altLang="en-US" sz="2800" dirty="0" smtClean="0">
                <a:ea typeface="ヒラギノ角ゴ Pro W3" pitchFamily="124" charset="-128"/>
              </a:rPr>
              <a:t>surface</a:t>
            </a:r>
          </a:p>
          <a:p>
            <a:pPr lvl="1">
              <a:defRPr/>
            </a:pPr>
            <a:r>
              <a:rPr lang="en-US" altLang="en-US" sz="2800" dirty="0" smtClean="0">
                <a:ea typeface="ヒラギノ角ゴ Pro W3" pitchFamily="124" charset="-128"/>
              </a:rPr>
              <a:t>Rock</a:t>
            </a:r>
            <a:r>
              <a:rPr lang="en-US" altLang="en-US" sz="2800" dirty="0">
                <a:ea typeface="ヒラギノ角ゴ Pro W3" pitchFamily="124" charset="-128"/>
              </a:rPr>
              <a:t>, pull down and </a:t>
            </a:r>
            <a:r>
              <a:rPr lang="en-US" altLang="en-US" sz="2800" dirty="0" smtClean="0">
                <a:ea typeface="ヒラギノ角ゴ Pro W3" pitchFamily="124" charset="-128"/>
              </a:rPr>
              <a:t>turn</a:t>
            </a:r>
          </a:p>
          <a:p>
            <a:pPr lvl="1">
              <a:defRPr/>
            </a:pPr>
            <a:r>
              <a:rPr lang="en-US" altLang="en-US" sz="2800" dirty="0" smtClean="0">
                <a:ea typeface="ヒラギノ角ゴ Pro W3" pitchFamily="124" charset="-128"/>
              </a:rPr>
              <a:t>Keep </a:t>
            </a:r>
            <a:r>
              <a:rPr lang="en-US" altLang="en-US" sz="2800" dirty="0">
                <a:ea typeface="ヒラギノ角ゴ Pro W3" pitchFamily="124" charset="-128"/>
              </a:rPr>
              <a:t>wet in denture </a:t>
            </a:r>
            <a:r>
              <a:rPr lang="en-US" altLang="en-US" sz="2800" dirty="0" smtClean="0">
                <a:ea typeface="ヒラギノ角ゴ Pro W3" pitchFamily="124" charset="-128"/>
              </a:rPr>
              <a:t>cup</a:t>
            </a:r>
            <a:endParaRPr lang="en-US" altLang="en-US" sz="2800" dirty="0">
              <a:ea typeface="ヒラギノ角ゴ Pro W3" pitchFamily="124" charset="-128"/>
            </a:endParaRPr>
          </a:p>
        </p:txBody>
      </p:sp>
      <p:pic>
        <p:nvPicPr>
          <p:cNvPr id="2050" name="Picture 2" descr="Image result for nursing home denture"/>
          <p:cNvPicPr>
            <a:picLocks noChangeAspect="1" noChangeArrowheads="1"/>
          </p:cNvPicPr>
          <p:nvPr/>
        </p:nvPicPr>
        <p:blipFill rotWithShape="1">
          <a:blip r:embed="rId4">
            <a:extLst>
              <a:ext uri="{28A0092B-C50C-407E-A947-70E740481C1C}">
                <a14:useLocalDpi xmlns:a14="http://schemas.microsoft.com/office/drawing/2010/main" val="0"/>
              </a:ext>
            </a:extLst>
          </a:blip>
          <a:srcRect l="8205"/>
          <a:stretch/>
        </p:blipFill>
        <p:spPr bwMode="auto">
          <a:xfrm>
            <a:off x="7994072" y="3762749"/>
            <a:ext cx="4052309" cy="292831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63316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309" y="1036637"/>
            <a:ext cx="8229600" cy="792163"/>
          </a:xfrm>
        </p:spPr>
        <p:txBody>
          <a:bodyPr rtlCol="0">
            <a:normAutofit/>
          </a:bodyPr>
          <a:lstStyle/>
          <a:p>
            <a:pPr>
              <a:defRPr/>
            </a:pPr>
            <a:r>
              <a:rPr lang="en-US" sz="4000" dirty="0" smtClean="0">
                <a:ea typeface="+mj-ea"/>
              </a:rPr>
              <a:t>Products for Residents</a:t>
            </a:r>
            <a:endParaRPr lang="en-US" sz="4000" dirty="0">
              <a:ea typeface="+mj-ea"/>
            </a:endParaRPr>
          </a:p>
        </p:txBody>
      </p:sp>
      <p:sp>
        <p:nvSpPr>
          <p:cNvPr id="20483" name="Content Placeholder 2"/>
          <p:cNvSpPr>
            <a:spLocks noGrp="1"/>
          </p:cNvSpPr>
          <p:nvPr>
            <p:ph sz="half" idx="1"/>
          </p:nvPr>
        </p:nvSpPr>
        <p:spPr>
          <a:xfrm>
            <a:off x="1399309" y="1828800"/>
            <a:ext cx="7798667" cy="4297364"/>
          </a:xfrm>
        </p:spPr>
        <p:txBody>
          <a:bodyPr>
            <a:normAutofit/>
          </a:bodyPr>
          <a:lstStyle/>
          <a:p>
            <a:pPr eaLnBrk="1" hangingPunct="1"/>
            <a:r>
              <a:rPr lang="en-US" altLang="en-US" sz="2800" dirty="0" err="1" smtClean="0">
                <a:ea typeface="ヒラギノ角ゴ Pro W3" pitchFamily="124" charset="-128"/>
              </a:rPr>
              <a:t>Chlorhexadine</a:t>
            </a:r>
            <a:r>
              <a:rPr lang="en-US" altLang="en-US" sz="2800" dirty="0" smtClean="0">
                <a:ea typeface="ヒラギノ角ゴ Pro W3" pitchFamily="124" charset="-128"/>
              </a:rPr>
              <a:t> Prescription</a:t>
            </a:r>
          </a:p>
          <a:p>
            <a:pPr lvl="1" eaLnBrk="1" hangingPunct="1"/>
            <a:r>
              <a:rPr lang="en-US" altLang="en-US" sz="2800" dirty="0" smtClean="0">
                <a:ea typeface="ヒラギノ角ゴ Pro W3" pitchFamily="124" charset="-128"/>
              </a:rPr>
              <a:t>up to 69% decrease in pneumonia</a:t>
            </a:r>
          </a:p>
          <a:p>
            <a:pPr eaLnBrk="1" hangingPunct="1"/>
            <a:r>
              <a:rPr lang="en-US" altLang="en-US" sz="2800" dirty="0" smtClean="0">
                <a:ea typeface="ヒラギノ角ゴ Pro W3" pitchFamily="124" charset="-128"/>
              </a:rPr>
              <a:t>Prescription fluoride gel or mouthwash</a:t>
            </a:r>
          </a:p>
          <a:p>
            <a:pPr eaLnBrk="1" hangingPunct="1"/>
            <a:r>
              <a:rPr lang="en-US" altLang="en-US" sz="2800" dirty="0" smtClean="0">
                <a:ea typeface="ヒラギノ角ゴ Pro W3" pitchFamily="124" charset="-128"/>
              </a:rPr>
              <a:t>Alcohol-free mouthwash</a:t>
            </a:r>
          </a:p>
        </p:txBody>
      </p:sp>
      <p:pic>
        <p:nvPicPr>
          <p:cNvPr id="20484" name="Content Placeholder 4" descr="chlorhexidine.jpg"/>
          <p:cNvPicPr>
            <a:picLocks noGrp="1" noChangeAspect="1"/>
          </p:cNvPicPr>
          <p:nvPr>
            <p:ph sz="half" idx="2"/>
          </p:nvPr>
        </p:nvPicPr>
        <p:blipFill>
          <a:blip r:embed="rId3">
            <a:extLst>
              <a:ext uri="{28A0092B-C50C-407E-A947-70E740481C1C}">
                <a14:useLocalDpi xmlns:a14="http://schemas.microsoft.com/office/drawing/2010/main" val="0"/>
              </a:ext>
            </a:extLst>
          </a:blip>
          <a:srcRect l="27908" r="23254"/>
          <a:stretch>
            <a:fillRect/>
          </a:stretch>
        </p:blipFill>
        <p:spPr>
          <a:xfrm>
            <a:off x="8128167" y="366363"/>
            <a:ext cx="1860920" cy="3810349"/>
          </a:xfrm>
          <a:ln w="57150">
            <a:solidFill>
              <a:schemeClr val="accent1"/>
            </a:solidFill>
          </a:ln>
        </p:spPr>
      </p:pic>
      <p:pic>
        <p:nvPicPr>
          <p:cNvPr id="20485" name="Content Placeholder 6" descr="prod_PreviDent_BrushOnG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9274" y="4501075"/>
            <a:ext cx="4089978" cy="2097812"/>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descr="Image result for listerine zero"/>
          <p:cNvPicPr>
            <a:picLocks noChangeAspect="1" noChangeArrowheads="1"/>
          </p:cNvPicPr>
          <p:nvPr/>
        </p:nvPicPr>
        <p:blipFill>
          <a:blip r:embed="rId5">
            <a:extLst>
              <a:ext uri="{28A0092B-C50C-407E-A947-70E740481C1C}">
                <a14:useLocalDpi xmlns:a14="http://schemas.microsoft.com/office/drawing/2010/main" val="0"/>
              </a:ext>
            </a:extLst>
          </a:blip>
          <a:srcRect l="30333" r="28067"/>
          <a:stretch>
            <a:fillRect/>
          </a:stretch>
        </p:blipFill>
        <p:spPr bwMode="auto">
          <a:xfrm>
            <a:off x="10210800" y="152401"/>
            <a:ext cx="1763713" cy="4238274"/>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173184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74618" y="1143000"/>
            <a:ext cx="8229600" cy="990600"/>
          </a:xfrm>
        </p:spPr>
        <p:txBody>
          <a:bodyPr>
            <a:normAutofit/>
          </a:bodyPr>
          <a:lstStyle/>
          <a:p>
            <a:pPr eaLnBrk="1" hangingPunct="1"/>
            <a:r>
              <a:rPr lang="en-US" altLang="en-US" sz="4000" dirty="0" smtClean="0">
                <a:ea typeface="ヒラギノ角ゴ Pro W3" pitchFamily="124" charset="-128"/>
              </a:rPr>
              <a:t> Find and Report Problems</a:t>
            </a:r>
          </a:p>
        </p:txBody>
      </p:sp>
      <p:sp>
        <p:nvSpPr>
          <p:cNvPr id="23555" name="Content Placeholder 3"/>
          <p:cNvSpPr>
            <a:spLocks noGrp="1"/>
          </p:cNvSpPr>
          <p:nvPr>
            <p:ph idx="1"/>
          </p:nvPr>
        </p:nvSpPr>
        <p:spPr>
          <a:xfrm>
            <a:off x="1427018" y="1898072"/>
            <a:ext cx="9088582" cy="4502727"/>
          </a:xfrm>
        </p:spPr>
        <p:txBody>
          <a:bodyPr>
            <a:normAutofit fontScale="70000" lnSpcReduction="20000"/>
          </a:bodyPr>
          <a:lstStyle/>
          <a:p>
            <a:pPr marL="514350" indent="-514350">
              <a:buFont typeface="Calibri" panose="020F0502020204030204" pitchFamily="34" charset="0"/>
              <a:buAutoNum type="arabicPeriod"/>
            </a:pPr>
            <a:r>
              <a:rPr lang="en-US" altLang="en-US" sz="2800" dirty="0">
                <a:ea typeface="ヒラギノ角ゴ Pro W3" pitchFamily="124" charset="-128"/>
              </a:rPr>
              <a:t>Face and Neck—swelling, sores, pain</a:t>
            </a:r>
          </a:p>
          <a:p>
            <a:pPr marL="514350" indent="-514350">
              <a:buFont typeface="Calibri" panose="020F0502020204030204" pitchFamily="34" charset="0"/>
              <a:buAutoNum type="arabicPeriod"/>
            </a:pPr>
            <a:r>
              <a:rPr lang="en-US" altLang="en-US" sz="2800" dirty="0">
                <a:ea typeface="ヒラギノ角ゴ Pro W3" pitchFamily="124" charset="-128"/>
              </a:rPr>
              <a:t>Lips—changes, won’t heal, herpes, </a:t>
            </a:r>
            <a:r>
              <a:rPr lang="en-US" altLang="en-US" sz="2800" dirty="0" err="1">
                <a:ea typeface="ヒラギノ角ゴ Pro W3" pitchFamily="124" charset="-128"/>
              </a:rPr>
              <a:t>cheilitis</a:t>
            </a:r>
            <a:endParaRPr lang="en-US" altLang="en-US" sz="2800" dirty="0">
              <a:ea typeface="ヒラギノ角ゴ Pro W3" pitchFamily="124" charset="-128"/>
            </a:endParaRPr>
          </a:p>
          <a:p>
            <a:pPr marL="514350" indent="-514350">
              <a:buFont typeface="Calibri" panose="020F0502020204030204" pitchFamily="34" charset="0"/>
              <a:buAutoNum type="arabicPeriod"/>
            </a:pPr>
            <a:r>
              <a:rPr lang="en-US" altLang="en-US" sz="2800" dirty="0">
                <a:ea typeface="ヒラギノ角ゴ Pro W3" pitchFamily="124" charset="-128"/>
              </a:rPr>
              <a:t>Inside lips and cheeks—swelling, discoloration, sores</a:t>
            </a:r>
          </a:p>
          <a:p>
            <a:pPr marL="514350" indent="-514350">
              <a:buFont typeface="Calibri" panose="020F0502020204030204" pitchFamily="34" charset="0"/>
              <a:buAutoNum type="arabicPeriod"/>
            </a:pPr>
            <a:r>
              <a:rPr lang="en-US" altLang="en-US" sz="2800" dirty="0">
                <a:ea typeface="ヒラギノ角ゴ Pro W3" pitchFamily="124" charset="-128"/>
              </a:rPr>
              <a:t>Roof of mouth—swelling, sores, discoloration</a:t>
            </a:r>
          </a:p>
          <a:p>
            <a:pPr marL="514350" indent="-514350">
              <a:buFont typeface="Calibri" panose="020F0502020204030204" pitchFamily="34" charset="0"/>
              <a:buAutoNum type="arabicPeriod"/>
            </a:pPr>
            <a:r>
              <a:rPr lang="en-US" altLang="en-US" sz="2800" dirty="0">
                <a:ea typeface="ヒラギノ角ゴ Pro W3" pitchFamily="124" charset="-128"/>
              </a:rPr>
              <a:t>Tongue—pathology (cancer, candida) vs normal</a:t>
            </a:r>
          </a:p>
          <a:p>
            <a:pPr marL="514350" indent="-514350">
              <a:buFont typeface="Calibri" panose="020F0502020204030204" pitchFamily="34" charset="0"/>
              <a:buAutoNum type="arabicPeriod"/>
            </a:pPr>
            <a:r>
              <a:rPr lang="en-US" altLang="en-US" sz="2800" dirty="0">
                <a:ea typeface="ヒラギノ角ゴ Pro W3" pitchFamily="124" charset="-128"/>
              </a:rPr>
              <a:t>Floor of mouth—cancer</a:t>
            </a:r>
          </a:p>
          <a:p>
            <a:pPr marL="514350" indent="-514350">
              <a:buFont typeface="Calibri" panose="020F0502020204030204" pitchFamily="34" charset="0"/>
              <a:buAutoNum type="arabicPeriod"/>
            </a:pPr>
            <a:r>
              <a:rPr lang="en-US" altLang="en-US" sz="2800" dirty="0">
                <a:ea typeface="ヒラギノ角ゴ Pro W3" pitchFamily="124" charset="-128"/>
              </a:rPr>
              <a:t>Gums—bleeding, inflammation, infection, recession</a:t>
            </a:r>
          </a:p>
          <a:p>
            <a:pPr marL="514350" indent="-514350">
              <a:buFont typeface="Calibri" panose="020F0502020204030204" pitchFamily="34" charset="0"/>
              <a:buAutoNum type="arabicPeriod"/>
            </a:pPr>
            <a:r>
              <a:rPr lang="en-US" altLang="en-US" sz="2800" dirty="0">
                <a:ea typeface="ヒラギノ角ゴ Pro W3" pitchFamily="124" charset="-128"/>
              </a:rPr>
              <a:t>Teeth—decay, fractures, loose, plaque, tartar</a:t>
            </a:r>
          </a:p>
          <a:p>
            <a:pPr marL="514350" indent="-514350">
              <a:buFont typeface="Calibri" panose="020F0502020204030204" pitchFamily="34" charset="0"/>
              <a:buAutoNum type="arabicPeriod"/>
            </a:pPr>
            <a:r>
              <a:rPr lang="en-US" altLang="en-US" sz="2800" dirty="0">
                <a:ea typeface="ヒラギノ角ゴ Pro W3" pitchFamily="124" charset="-128"/>
              </a:rPr>
              <a:t>Saliva—signs of dry mouth, problems, products</a:t>
            </a:r>
          </a:p>
          <a:p>
            <a:pPr marL="514350" indent="-514350">
              <a:buFont typeface="Calibri" panose="020F0502020204030204" pitchFamily="34" charset="0"/>
              <a:buAutoNum type="arabicPeriod"/>
            </a:pPr>
            <a:r>
              <a:rPr lang="en-US" altLang="en-US" sz="2800" dirty="0">
                <a:ea typeface="ヒラギノ角ゴ Pro W3" pitchFamily="124" charset="-128"/>
              </a:rPr>
              <a:t>Dentures—damage, ill-fitting</a:t>
            </a:r>
          </a:p>
        </p:txBody>
      </p:sp>
    </p:spTree>
    <p:custDataLst>
      <p:tags r:id="rId1"/>
    </p:custDataLst>
    <p:extLst>
      <p:ext uri="{BB962C8B-B14F-4D97-AF65-F5344CB8AC3E}">
        <p14:creationId xmlns:p14="http://schemas.microsoft.com/office/powerpoint/2010/main" val="275176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3608" t="16696" r="13824" b="9375"/>
          <a:stretch/>
        </p:blipFill>
        <p:spPr>
          <a:xfrm>
            <a:off x="1867987" y="169817"/>
            <a:ext cx="8386355" cy="6568708"/>
          </a:xfrm>
          <a:prstGeom prst="rect">
            <a:avLst/>
          </a:prstGeom>
          <a:ln w="57150">
            <a:solidFill>
              <a:schemeClr val="accent1"/>
            </a:solidFill>
          </a:ln>
        </p:spPr>
      </p:pic>
    </p:spTree>
    <p:extLst>
      <p:ext uri="{BB962C8B-B14F-4D97-AF65-F5344CB8AC3E}">
        <p14:creationId xmlns:p14="http://schemas.microsoft.com/office/powerpoint/2010/main" val="30232954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51579" y="706581"/>
            <a:ext cx="6971985" cy="731536"/>
          </a:xfrm>
        </p:spPr>
        <p:txBody>
          <a:bodyPr>
            <a:noAutofit/>
          </a:bodyPr>
          <a:lstStyle/>
          <a:p>
            <a:pPr eaLnBrk="1" hangingPunct="1"/>
            <a:r>
              <a:rPr lang="en-US" altLang="en-US" sz="4000" dirty="0">
                <a:ea typeface="ヒラギノ角ゴ Pro W3" pitchFamily="124" charset="-128"/>
              </a:rPr>
              <a:t>Request for Dental Consult or Appointment</a:t>
            </a:r>
          </a:p>
        </p:txBody>
      </p:sp>
      <p:sp>
        <p:nvSpPr>
          <p:cNvPr id="25603" name="Content Placeholder 2"/>
          <p:cNvSpPr>
            <a:spLocks noGrp="1"/>
          </p:cNvSpPr>
          <p:nvPr>
            <p:ph idx="1"/>
          </p:nvPr>
        </p:nvSpPr>
        <p:spPr>
          <a:xfrm>
            <a:off x="1" y="2015732"/>
            <a:ext cx="12192000" cy="3450613"/>
          </a:xfrm>
        </p:spPr>
        <p:txBody>
          <a:bodyPr>
            <a:noAutofit/>
          </a:bodyPr>
          <a:lstStyle/>
          <a:p>
            <a:pPr eaLnBrk="1" hangingPunct="1">
              <a:lnSpc>
                <a:spcPct val="80000"/>
              </a:lnSpc>
              <a:buFont typeface="Arial" panose="020B0604020202020204" pitchFamily="34" charset="0"/>
              <a:buNone/>
            </a:pPr>
            <a:r>
              <a:rPr lang="en-US" altLang="en-US" sz="2800" dirty="0">
                <a:ea typeface="ヒラギノ角ゴ Pro W3" pitchFamily="124" charset="-128"/>
              </a:rPr>
              <a:t>Resident Name________________________</a:t>
            </a:r>
          </a:p>
          <a:p>
            <a:pPr eaLnBrk="1" hangingPunct="1">
              <a:lnSpc>
                <a:spcPct val="80000"/>
              </a:lnSpc>
              <a:buFont typeface="Arial" panose="020B0604020202020204" pitchFamily="34" charset="0"/>
              <a:buNone/>
            </a:pPr>
            <a:r>
              <a:rPr lang="en-US" altLang="en-US" sz="2800" dirty="0">
                <a:ea typeface="ヒラギノ角ゴ Pro W3" pitchFamily="124" charset="-128"/>
              </a:rPr>
              <a:t>Date_________________</a:t>
            </a:r>
          </a:p>
          <a:p>
            <a:pPr eaLnBrk="1" hangingPunct="1">
              <a:lnSpc>
                <a:spcPct val="80000"/>
              </a:lnSpc>
              <a:buFont typeface="Arial" panose="020B0604020202020204" pitchFamily="34" charset="0"/>
              <a:buNone/>
            </a:pPr>
            <a:r>
              <a:rPr lang="en-US" altLang="en-US" sz="2800" dirty="0">
                <a:ea typeface="ヒラギノ角ゴ Pro W3" pitchFamily="124" charset="-128"/>
              </a:rPr>
              <a:t> </a:t>
            </a:r>
          </a:p>
          <a:p>
            <a:pPr eaLnBrk="1" hangingPunct="1">
              <a:lnSpc>
                <a:spcPct val="80000"/>
              </a:lnSpc>
              <a:buFont typeface="Arial" panose="020B0604020202020204" pitchFamily="34" charset="0"/>
              <a:buNone/>
            </a:pPr>
            <a:r>
              <a:rPr lang="en-US" altLang="en-US" sz="2800" dirty="0">
                <a:ea typeface="ヒラギノ角ゴ Pro W3" pitchFamily="124" charset="-128"/>
              </a:rPr>
              <a:t>This resident needs to be seen by a DENTIST or DENTAL HYGEINIST for the</a:t>
            </a:r>
          </a:p>
          <a:p>
            <a:pPr eaLnBrk="1" hangingPunct="1">
              <a:lnSpc>
                <a:spcPct val="80000"/>
              </a:lnSpc>
              <a:buFont typeface="Arial" panose="020B0604020202020204" pitchFamily="34" charset="0"/>
              <a:buNone/>
            </a:pPr>
            <a:r>
              <a:rPr lang="en-US" altLang="en-US" sz="2800" dirty="0">
                <a:ea typeface="ヒラギノ角ゴ Pro W3" pitchFamily="124" charset="-128"/>
              </a:rPr>
              <a:t>following reason:</a:t>
            </a:r>
          </a:p>
          <a:p>
            <a:pPr eaLnBrk="1" hangingPunct="1">
              <a:lnSpc>
                <a:spcPct val="80000"/>
              </a:lnSpc>
              <a:buFont typeface="Arial" panose="020B0604020202020204" pitchFamily="34" charset="0"/>
              <a:buNone/>
            </a:pPr>
            <a:r>
              <a:rPr lang="en-US" altLang="en-US" sz="2800" dirty="0">
                <a:ea typeface="ヒラギノ角ゴ Pro W3" pitchFamily="124" charset="-128"/>
              </a:rPr>
              <a:t>  </a:t>
            </a:r>
          </a:p>
          <a:p>
            <a:pPr eaLnBrk="1" hangingPunct="1">
              <a:lnSpc>
                <a:spcPct val="80000"/>
              </a:lnSpc>
              <a:buFont typeface="Arial" panose="020B0604020202020204" pitchFamily="34" charset="0"/>
              <a:buNone/>
            </a:pPr>
            <a:r>
              <a:rPr lang="en-US" altLang="en-US" sz="2800" dirty="0">
                <a:ea typeface="ヒラギノ角ゴ Pro W3" pitchFamily="124" charset="-128"/>
              </a:rPr>
              <a:t>Signed:________________________</a:t>
            </a:r>
          </a:p>
          <a:p>
            <a:pPr eaLnBrk="1" hangingPunct="1">
              <a:lnSpc>
                <a:spcPct val="80000"/>
              </a:lnSpc>
            </a:pPr>
            <a:endParaRPr lang="en-US" altLang="en-US" sz="2800" dirty="0">
              <a:ea typeface="ヒラギノ角ゴ Pro W3" pitchFamily="124" charset="-128"/>
            </a:endParaRPr>
          </a:p>
        </p:txBody>
      </p:sp>
    </p:spTree>
    <p:custDataLst>
      <p:tags r:id="rId1"/>
    </p:custDataLst>
    <p:extLst>
      <p:ext uri="{BB962C8B-B14F-4D97-AF65-F5344CB8AC3E}">
        <p14:creationId xmlns:p14="http://schemas.microsoft.com/office/powerpoint/2010/main" val="28983825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82842"/>
            <a:ext cx="9603275" cy="770912"/>
          </a:xfrm>
        </p:spPr>
        <p:txBody>
          <a:bodyPr>
            <a:normAutofit/>
          </a:bodyPr>
          <a:lstStyle/>
          <a:p>
            <a:r>
              <a:rPr lang="en-US" sz="4000" dirty="0" smtClean="0"/>
              <a:t>What Can You Do?</a:t>
            </a:r>
            <a:endParaRPr lang="en-US" sz="4000" dirty="0"/>
          </a:p>
        </p:txBody>
      </p:sp>
      <p:sp>
        <p:nvSpPr>
          <p:cNvPr id="3" name="Content Placeholder 2"/>
          <p:cNvSpPr>
            <a:spLocks noGrp="1"/>
          </p:cNvSpPr>
          <p:nvPr>
            <p:ph idx="1"/>
          </p:nvPr>
        </p:nvSpPr>
        <p:spPr>
          <a:xfrm>
            <a:off x="1451579" y="1853754"/>
            <a:ext cx="9603275" cy="4205852"/>
          </a:xfrm>
        </p:spPr>
        <p:txBody>
          <a:bodyPr>
            <a:normAutofit/>
          </a:bodyPr>
          <a:lstStyle/>
          <a:p>
            <a:r>
              <a:rPr lang="en-US" sz="2800" dirty="0" smtClean="0"/>
              <a:t>Get Informed</a:t>
            </a:r>
          </a:p>
          <a:p>
            <a:r>
              <a:rPr lang="en-US" sz="2800" dirty="0" smtClean="0"/>
              <a:t>Raise Awareness</a:t>
            </a:r>
          </a:p>
          <a:p>
            <a:r>
              <a:rPr lang="en-US" sz="2800" dirty="0" smtClean="0"/>
              <a:t>Educate Caregivers</a:t>
            </a:r>
          </a:p>
          <a:p>
            <a:r>
              <a:rPr lang="en-US" sz="2800" dirty="0" smtClean="0"/>
              <a:t>OHASP</a:t>
            </a:r>
          </a:p>
          <a:p>
            <a:r>
              <a:rPr lang="en-US" sz="2800" dirty="0" smtClean="0"/>
              <a:t>Lobby</a:t>
            </a:r>
            <a:endParaRPr lang="en-US" sz="28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752843"/>
            <a:ext cx="7299324" cy="330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401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thank you sp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817" y="198437"/>
            <a:ext cx="9966993" cy="578085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972743" y="6220626"/>
            <a:ext cx="4803140" cy="501016"/>
          </a:xfrm>
          <a:solidFill>
            <a:schemeClr val="bg1"/>
          </a:solidFill>
          <a:ln w="57150">
            <a:solidFill>
              <a:schemeClr val="accent1"/>
            </a:solidFill>
          </a:ln>
        </p:spPr>
        <p:txBody>
          <a:bodyPr>
            <a:normAutofit fontScale="92500" lnSpcReduction="20000"/>
          </a:bodyPr>
          <a:lstStyle/>
          <a:p>
            <a:pPr marL="0" indent="0">
              <a:buNone/>
            </a:pPr>
            <a:r>
              <a:rPr lang="en-US" sz="2800" dirty="0" smtClean="0"/>
              <a:t>My Email: luke.burroughs@uc.edu</a:t>
            </a:r>
            <a:endParaRPr lang="en-US" sz="2800" dirty="0"/>
          </a:p>
        </p:txBody>
      </p:sp>
    </p:spTree>
    <p:extLst>
      <p:ext uri="{BB962C8B-B14F-4D97-AF65-F5344CB8AC3E}">
        <p14:creationId xmlns:p14="http://schemas.microsoft.com/office/powerpoint/2010/main" val="361997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3307" t="23303" r="13924" b="10267"/>
          <a:stretch/>
        </p:blipFill>
        <p:spPr>
          <a:xfrm>
            <a:off x="1841863" y="91440"/>
            <a:ext cx="8921931" cy="6559028"/>
          </a:xfrm>
          <a:prstGeom prst="rect">
            <a:avLst/>
          </a:prstGeom>
          <a:ln w="57150">
            <a:solidFill>
              <a:schemeClr val="accent1"/>
            </a:solidFill>
          </a:ln>
        </p:spPr>
      </p:pic>
    </p:spTree>
    <p:extLst>
      <p:ext uri="{BB962C8B-B14F-4D97-AF65-F5344CB8AC3E}">
        <p14:creationId xmlns:p14="http://schemas.microsoft.com/office/powerpoint/2010/main" val="3032743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594" t="25284" r="25508" b="12595"/>
          <a:stretch/>
        </p:blipFill>
        <p:spPr>
          <a:xfrm>
            <a:off x="1454727" y="110837"/>
            <a:ext cx="9651040" cy="6622472"/>
          </a:xfrm>
          <a:prstGeom prst="rect">
            <a:avLst/>
          </a:prstGeom>
          <a:ln w="57150">
            <a:solidFill>
              <a:schemeClr val="accent1"/>
            </a:solidFill>
          </a:ln>
        </p:spPr>
      </p:pic>
    </p:spTree>
    <p:extLst>
      <p:ext uri="{BB962C8B-B14F-4D97-AF65-F5344CB8AC3E}">
        <p14:creationId xmlns:p14="http://schemas.microsoft.com/office/powerpoint/2010/main" val="3026585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4374</TotalTime>
  <Words>2012</Words>
  <Application>Microsoft Office PowerPoint</Application>
  <PresentationFormat>Widescreen</PresentationFormat>
  <Paragraphs>475</Paragraphs>
  <Slides>72</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Arial Narrow</vt:lpstr>
      <vt:lpstr>Calibri</vt:lpstr>
      <vt:lpstr>Gill Sans MT</vt:lpstr>
      <vt:lpstr>ヒラギノ角ゴ Pro W3</vt:lpstr>
      <vt:lpstr>Gallery</vt:lpstr>
      <vt:lpstr>Oral Health Needs and Strategies for Nursing Home Residents</vt:lpstr>
      <vt:lpstr>The Unifying Goal</vt:lpstr>
      <vt:lpstr>A Forgotten Class</vt:lpstr>
      <vt:lpstr>Our Connection</vt:lpstr>
      <vt:lpstr>Our Aging Population</vt:lpstr>
      <vt:lpstr>PowerPoint Presentation</vt:lpstr>
      <vt:lpstr>PowerPoint Presentation</vt:lpstr>
      <vt:lpstr>PowerPoint Presentation</vt:lpstr>
      <vt:lpstr>PowerPoint Presentation</vt:lpstr>
      <vt:lpstr>PowerPoint Presentation</vt:lpstr>
      <vt:lpstr>PowerPoint Presentation</vt:lpstr>
      <vt:lpstr>Losing Independence</vt:lpstr>
      <vt:lpstr>Nursing Homes in America</vt:lpstr>
      <vt:lpstr>Legal Requirements</vt:lpstr>
      <vt:lpstr>Barriers to Oral Care</vt:lpstr>
      <vt:lpstr>Barriers—Staff</vt:lpstr>
      <vt:lpstr>Barriers—Self-Care Limitations</vt:lpstr>
      <vt:lpstr>Barriers—Health Literacy</vt:lpstr>
      <vt:lpstr>Barriers—Insurance Gap </vt:lpstr>
      <vt:lpstr>Barriers—Geriatric Dental Education </vt:lpstr>
      <vt:lpstr>Poor Oral Health in Nursing homes</vt:lpstr>
      <vt:lpstr>#1 Cause of Death in Nursing Homes?</vt:lpstr>
      <vt:lpstr>Tooth Loss</vt:lpstr>
      <vt:lpstr>Dental Caries</vt:lpstr>
      <vt:lpstr>Periodontal Disease</vt:lpstr>
      <vt:lpstr>Hyposalivation</vt:lpstr>
      <vt:lpstr>Oral and Pharyngeal Cancer</vt:lpstr>
      <vt:lpstr>Pain and Infections</vt:lpstr>
      <vt:lpstr>Angela, CNA</vt:lpstr>
      <vt:lpstr>Oak Meadows Nursing home</vt:lpstr>
      <vt:lpstr>The Oral Care Routine</vt:lpstr>
      <vt:lpstr>Max</vt:lpstr>
      <vt:lpstr>Cora</vt:lpstr>
      <vt:lpstr>Sam</vt:lpstr>
      <vt:lpstr>Mary</vt:lpstr>
      <vt:lpstr>Henry</vt:lpstr>
      <vt:lpstr>Addie</vt:lpstr>
      <vt:lpstr>Meeting The Needs Of Seniors</vt:lpstr>
      <vt:lpstr>Dental Treatment for Residents</vt:lpstr>
      <vt:lpstr>Public Health Strategies: 1. Improve surveillance </vt:lpstr>
      <vt:lpstr>Public Health Strategies: 2. Stakeholder input and resources </vt:lpstr>
      <vt:lpstr>Public Health Strategies: 3. Educate seniors and caregivers</vt:lpstr>
      <vt:lpstr>Public Health Strategies: 4. Geriatric Dental Education</vt:lpstr>
      <vt:lpstr>Public Health Strategies: 5. Expand Dental coverage</vt:lpstr>
      <vt:lpstr>Public Health Strategies 6. Dental-Medical Health Home</vt:lpstr>
      <vt:lpstr>Public Health Strategies 7. LTC Oral Health Regulations</vt:lpstr>
      <vt:lpstr>Independent Residents</vt:lpstr>
      <vt:lpstr>Residents after Stroke</vt:lpstr>
      <vt:lpstr>PowerPoint Presentation</vt:lpstr>
      <vt:lpstr>Residents after Stroke</vt:lpstr>
      <vt:lpstr>Residents with Parkinson’s Disease</vt:lpstr>
      <vt:lpstr>Residents with Dementia</vt:lpstr>
      <vt:lpstr>Residents with Dementia</vt:lpstr>
      <vt:lpstr>residents with dementia</vt:lpstr>
      <vt:lpstr>Residents with Dementia</vt:lpstr>
      <vt:lpstr>Residents with Dementia</vt:lpstr>
      <vt:lpstr>Residents with Arthritis</vt:lpstr>
      <vt:lpstr>Residents with Arthritis</vt:lpstr>
      <vt:lpstr>The Necessity of Daily Oral Hygiene in Nursing Homes </vt:lpstr>
      <vt:lpstr>Oral Hygiene Plan</vt:lpstr>
      <vt:lpstr>Set Up For Success</vt:lpstr>
      <vt:lpstr>ToothBrushing</vt:lpstr>
      <vt:lpstr>ToothBrushing</vt:lpstr>
      <vt:lpstr>Flossing</vt:lpstr>
      <vt:lpstr>Residents with Dentures and Partials</vt:lpstr>
      <vt:lpstr>Denture Care</vt:lpstr>
      <vt:lpstr>Denture Care</vt:lpstr>
      <vt:lpstr>Products for Residents</vt:lpstr>
      <vt:lpstr> Find and Report Problems</vt:lpstr>
      <vt:lpstr>Request for Dental Consult or Appointment</vt:lpstr>
      <vt:lpstr>What Can You Do?</vt:lpstr>
      <vt:lpstr>PowerPoint Presentation</vt:lpstr>
    </vt:vector>
  </TitlesOfParts>
  <Company>University of Cincinnati Blue Ash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Health Needs and Strategies for Nursing Home Residents</dc:title>
  <dc:creator>Luke Burroughs</dc:creator>
  <cp:lastModifiedBy>Luke Burroughs</cp:lastModifiedBy>
  <cp:revision>135</cp:revision>
  <cp:lastPrinted>2019-04-01T15:57:22Z</cp:lastPrinted>
  <dcterms:created xsi:type="dcterms:W3CDTF">2019-03-04T17:22:52Z</dcterms:created>
  <dcterms:modified xsi:type="dcterms:W3CDTF">2019-04-03T12:22:24Z</dcterms:modified>
</cp:coreProperties>
</file>